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7229FA-770C-E285-06B0-CF1CD1F458CC}" v="20" dt="2022-12-14T10:01:56.351"/>
    <p1510:client id="{7E229681-79B9-4BA8-9348-D92C91471863}" v="16" dt="2022-10-12T10:37:37.0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wn Barnard" userId="S::dbarnard@mpa.mossbourne.org::fb3eaeff-10f4-43a8-8096-dd3ce50bb597" providerId="AD" clId="Web-{2F7229FA-770C-E285-06B0-CF1CD1F458CC}"/>
    <pc:docChg chg="modSld">
      <pc:chgData name="Dawn Barnard" userId="S::dbarnard@mpa.mossbourne.org::fb3eaeff-10f4-43a8-8096-dd3ce50bb597" providerId="AD" clId="Web-{2F7229FA-770C-E285-06B0-CF1CD1F458CC}" dt="2022-12-14T10:01:54.913" v="3"/>
      <pc:docMkLst>
        <pc:docMk/>
      </pc:docMkLst>
      <pc:sldChg chg="modSp">
        <pc:chgData name="Dawn Barnard" userId="S::dbarnard@mpa.mossbourne.org::fb3eaeff-10f4-43a8-8096-dd3ce50bb597" providerId="AD" clId="Web-{2F7229FA-770C-E285-06B0-CF1CD1F458CC}" dt="2022-12-14T10:01:54.913" v="3"/>
        <pc:sldMkLst>
          <pc:docMk/>
          <pc:sldMk cId="109857222" sldId="256"/>
        </pc:sldMkLst>
        <pc:graphicFrameChg chg="mod modGraphic">
          <ac:chgData name="Dawn Barnard" userId="S::dbarnard@mpa.mossbourne.org::fb3eaeff-10f4-43a8-8096-dd3ce50bb597" providerId="AD" clId="Web-{2F7229FA-770C-E285-06B0-CF1CD1F458CC}" dt="2022-12-14T10:01:54.913" v="3"/>
          <ac:graphicFrameMkLst>
            <pc:docMk/>
            <pc:sldMk cId="109857222" sldId="256"/>
            <ac:graphicFrameMk id="5" creationId="{042B1ABF-81F2-0521-DAE8-41E7CD59AD0B}"/>
          </ac:graphicFrameMkLst>
        </pc:graphicFrameChg>
      </pc:sldChg>
    </pc:docChg>
  </pc:docChgLst>
  <pc:docChgLst>
    <pc:chgData name="Dawn Barnard" userId="fb3eaeff-10f4-43a8-8096-dd3ce50bb597" providerId="ADAL" clId="{7E229681-79B9-4BA8-9348-D92C91471863}"/>
    <pc:docChg chg="undo custSel modSld">
      <pc:chgData name="Dawn Barnard" userId="fb3eaeff-10f4-43a8-8096-dd3ce50bb597" providerId="ADAL" clId="{7E229681-79B9-4BA8-9348-D92C91471863}" dt="2022-10-12T10:37:44.446" v="6963" actId="14100"/>
      <pc:docMkLst>
        <pc:docMk/>
      </pc:docMkLst>
      <pc:sldChg chg="modSp mod">
        <pc:chgData name="Dawn Barnard" userId="fb3eaeff-10f4-43a8-8096-dd3ce50bb597" providerId="ADAL" clId="{7E229681-79B9-4BA8-9348-D92C91471863}" dt="2022-10-11T12:02:33.569" v="5813" actId="20577"/>
        <pc:sldMkLst>
          <pc:docMk/>
          <pc:sldMk cId="109857222" sldId="256"/>
        </pc:sldMkLst>
        <pc:graphicFrameChg chg="mod modGraphic">
          <ac:chgData name="Dawn Barnard" userId="fb3eaeff-10f4-43a8-8096-dd3ce50bb597" providerId="ADAL" clId="{7E229681-79B9-4BA8-9348-D92C91471863}" dt="2022-10-11T12:02:33.569" v="5813" actId="20577"/>
          <ac:graphicFrameMkLst>
            <pc:docMk/>
            <pc:sldMk cId="109857222" sldId="256"/>
            <ac:graphicFrameMk id="5" creationId="{042B1ABF-81F2-0521-DAE8-41E7CD59AD0B}"/>
          </ac:graphicFrameMkLst>
        </pc:graphicFrameChg>
      </pc:sldChg>
      <pc:sldChg chg="modSp mod">
        <pc:chgData name="Dawn Barnard" userId="fb3eaeff-10f4-43a8-8096-dd3ce50bb597" providerId="ADAL" clId="{7E229681-79B9-4BA8-9348-D92C91471863}" dt="2022-10-12T10:37:44.446" v="6963" actId="14100"/>
        <pc:sldMkLst>
          <pc:docMk/>
          <pc:sldMk cId="3863954753" sldId="257"/>
        </pc:sldMkLst>
        <pc:graphicFrameChg chg="mod modGraphic">
          <ac:chgData name="Dawn Barnard" userId="fb3eaeff-10f4-43a8-8096-dd3ce50bb597" providerId="ADAL" clId="{7E229681-79B9-4BA8-9348-D92C91471863}" dt="2022-10-12T10:37:44.446" v="6963" actId="14100"/>
          <ac:graphicFrameMkLst>
            <pc:docMk/>
            <pc:sldMk cId="3863954753" sldId="257"/>
            <ac:graphicFrameMk id="2" creationId="{582B938F-9B2A-4A1F-80A2-1EC9D3DE257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488" y="145160"/>
            <a:ext cx="4795024" cy="91234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>
                <a:cs typeface="Calibri"/>
              </a:rPr>
              <a:t>Curriculum Map  </a:t>
            </a:r>
            <a:r>
              <a:rPr lang="en-GB">
                <a:cs typeface="Calibri"/>
              </a:rPr>
              <a:t>Year 2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2610FCC6-03FA-2B52-C1EE-1ED6E7C64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1161" y="35312"/>
            <a:ext cx="1683743" cy="718397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42B1ABF-81F2-0521-DAE8-41E7CD59A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142863"/>
              </p:ext>
            </p:extLst>
          </p:nvPr>
        </p:nvGraphicFramePr>
        <p:xfrm>
          <a:off x="320412" y="879953"/>
          <a:ext cx="11838457" cy="57627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9913">
                  <a:extLst>
                    <a:ext uri="{9D8B030D-6E8A-4147-A177-3AD203B41FA5}">
                      <a16:colId xmlns:a16="http://schemas.microsoft.com/office/drawing/2014/main" val="464024095"/>
                    </a:ext>
                  </a:extLst>
                </a:gridCol>
                <a:gridCol w="1729552">
                  <a:extLst>
                    <a:ext uri="{9D8B030D-6E8A-4147-A177-3AD203B41FA5}">
                      <a16:colId xmlns:a16="http://schemas.microsoft.com/office/drawing/2014/main" val="1038788332"/>
                    </a:ext>
                  </a:extLst>
                </a:gridCol>
                <a:gridCol w="1922785">
                  <a:extLst>
                    <a:ext uri="{9D8B030D-6E8A-4147-A177-3AD203B41FA5}">
                      <a16:colId xmlns:a16="http://schemas.microsoft.com/office/drawing/2014/main" val="1003551542"/>
                    </a:ext>
                  </a:extLst>
                </a:gridCol>
                <a:gridCol w="1576767">
                  <a:extLst>
                    <a:ext uri="{9D8B030D-6E8A-4147-A177-3AD203B41FA5}">
                      <a16:colId xmlns:a16="http://schemas.microsoft.com/office/drawing/2014/main" val="1036032446"/>
                    </a:ext>
                  </a:extLst>
                </a:gridCol>
                <a:gridCol w="1800336">
                  <a:extLst>
                    <a:ext uri="{9D8B030D-6E8A-4147-A177-3AD203B41FA5}">
                      <a16:colId xmlns:a16="http://schemas.microsoft.com/office/drawing/2014/main" val="4246981621"/>
                    </a:ext>
                  </a:extLst>
                </a:gridCol>
                <a:gridCol w="1729552">
                  <a:extLst>
                    <a:ext uri="{9D8B030D-6E8A-4147-A177-3AD203B41FA5}">
                      <a16:colId xmlns:a16="http://schemas.microsoft.com/office/drawing/2014/main" val="1276953967"/>
                    </a:ext>
                  </a:extLst>
                </a:gridCol>
                <a:gridCol w="1729552">
                  <a:extLst>
                    <a:ext uri="{9D8B030D-6E8A-4147-A177-3AD203B41FA5}">
                      <a16:colId xmlns:a16="http://schemas.microsoft.com/office/drawing/2014/main" val="3606574858"/>
                    </a:ext>
                  </a:extLst>
                </a:gridCol>
              </a:tblGrid>
              <a:tr h="37193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Autumn 1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Autumn 2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Spring 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Spring 2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Summer 1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Summer 2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708609"/>
                  </a:ext>
                </a:extLst>
              </a:tr>
              <a:tr h="650888">
                <a:tc>
                  <a:txBody>
                    <a:bodyPr/>
                    <a:lstStyle/>
                    <a:p>
                      <a:pPr algn="ctr"/>
                      <a:r>
                        <a:rPr lang="en-GB" sz="1200" b="1"/>
                        <a:t>Humanities Topic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/>
                        <a:t>Great Fire of London</a:t>
                      </a:r>
                    </a:p>
                    <a:p>
                      <a:pPr algn="ctr"/>
                      <a:r>
                        <a:rPr lang="en-GB" sz="900" b="0" i="1"/>
                        <a:t>What was the Great Fire of London?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/>
                        <a:t>Extreme Earth: The Cold (Antarctica)</a:t>
                      </a:r>
                      <a:endParaRPr lang="en-GB" sz="900" b="0"/>
                    </a:p>
                    <a:p>
                      <a:pPr algn="ctr"/>
                      <a:r>
                        <a:rPr lang="en-GB" sz="900" b="0" i="1"/>
                        <a:t>Why is Antarctica so cold?</a:t>
                      </a:r>
                      <a:endParaRPr lang="en-GB" sz="900" b="1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i="0"/>
                        <a:t>Elizabeth II and Victoria I</a:t>
                      </a:r>
                    </a:p>
                    <a:p>
                      <a:r>
                        <a:rPr lang="en-GB" sz="900" b="0" i="1"/>
                        <a:t>What are the similarities and differences between Queen Elizabeth II and 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b="1"/>
                        <a:t>London and Tobago</a:t>
                      </a:r>
                    </a:p>
                    <a:p>
                      <a:pPr algn="ctr"/>
                      <a:r>
                        <a:rPr lang="en-GB" sz="900" b="0" i="1"/>
                        <a:t>What are the similarities and differences between London and Tobago?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49462"/>
                  </a:ext>
                </a:extLst>
              </a:tr>
              <a:tr h="929839">
                <a:tc>
                  <a:txBody>
                    <a:bodyPr/>
                    <a:lstStyle/>
                    <a:p>
                      <a:pPr algn="ctr"/>
                      <a:r>
                        <a:rPr lang="en-GB" sz="1200" b="1"/>
                        <a:t>Core Texts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900" b="1"/>
                        <a:t>Journey</a:t>
                      </a:r>
                      <a:r>
                        <a:rPr lang="en-GB" sz="900" b="0"/>
                        <a:t> by Aaron Becker</a:t>
                      </a:r>
                    </a:p>
                    <a:p>
                      <a:r>
                        <a:rPr lang="en-GB" sz="900" b="1"/>
                        <a:t>The Storm Whale </a:t>
                      </a:r>
                      <a:r>
                        <a:rPr lang="en-GB" sz="900" b="0"/>
                        <a:t>by Benji Davies</a:t>
                      </a:r>
                    </a:p>
                    <a:p>
                      <a:r>
                        <a:rPr lang="en-GB" sz="900" b="1"/>
                        <a:t>Goldilocks/The Ghanaian Goldilocks </a:t>
                      </a:r>
                      <a:r>
                        <a:rPr lang="en-GB" sz="900" b="0"/>
                        <a:t>by Dr Tamara </a:t>
                      </a:r>
                      <a:r>
                        <a:rPr lang="en-GB" sz="900" b="0" err="1"/>
                        <a:t>Pizzoli</a:t>
                      </a:r>
                      <a:endParaRPr lang="en-GB" sz="900" b="0"/>
                    </a:p>
                    <a:p>
                      <a:r>
                        <a:rPr lang="en-GB" sz="900" b="1"/>
                        <a:t>The Great Fire of London 350</a:t>
                      </a:r>
                      <a:r>
                        <a:rPr lang="en-GB" sz="900" b="1" baseline="30000"/>
                        <a:t>th</a:t>
                      </a:r>
                      <a:r>
                        <a:rPr lang="en-GB" sz="900" b="1"/>
                        <a:t> Anniversary </a:t>
                      </a:r>
                      <a:r>
                        <a:rPr lang="en-GB" sz="900" b="0"/>
                        <a:t>by Emma Adams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900" b="1"/>
                        <a:t>Lost and Found </a:t>
                      </a:r>
                      <a:r>
                        <a:rPr lang="en-GB" sz="900" b="0"/>
                        <a:t>by Oliver Jeffers</a:t>
                      </a:r>
                    </a:p>
                    <a:p>
                      <a:r>
                        <a:rPr lang="en-GB" sz="900" b="1"/>
                        <a:t>And Tango Makes Three </a:t>
                      </a:r>
                      <a:r>
                        <a:rPr lang="en-GB" sz="900" b="0"/>
                        <a:t>by Justin Richardson and Peter Parnell</a:t>
                      </a:r>
                    </a:p>
                    <a:p>
                      <a:r>
                        <a:rPr lang="en-GB" sz="900" b="1"/>
                        <a:t>Shu Lin’s Grandpa </a:t>
                      </a:r>
                      <a:r>
                        <a:rPr lang="en-GB" sz="900" b="0"/>
                        <a:t>by Matt Goodfellow and Yu Rong</a:t>
                      </a:r>
                    </a:p>
                    <a:p>
                      <a:r>
                        <a:rPr lang="en-GB" sz="900" b="1"/>
                        <a:t>Queen Victoria’s Bathing Machine </a:t>
                      </a:r>
                      <a:r>
                        <a:rPr lang="en-GB" sz="900" b="0"/>
                        <a:t>by Fiona Whelan and Nancy Carpenter</a:t>
                      </a:r>
                      <a:endParaRPr lang="en-GB" sz="900" b="1"/>
                    </a:p>
                    <a:p>
                      <a:r>
                        <a:rPr lang="en-GB" sz="900" b="1"/>
                        <a:t>Paddington </a:t>
                      </a:r>
                      <a:r>
                        <a:rPr lang="en-GB" sz="900" b="0"/>
                        <a:t>(film)</a:t>
                      </a:r>
                      <a:endParaRPr lang="en-GB" sz="9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900" b="1"/>
                        <a:t>Katie in London </a:t>
                      </a:r>
                      <a:r>
                        <a:rPr lang="en-GB" sz="900" b="0"/>
                        <a:t>by James Mayhew</a:t>
                      </a:r>
                    </a:p>
                    <a:p>
                      <a:r>
                        <a:rPr lang="en-GB" sz="900" b="1"/>
                        <a:t>Gregory Cool </a:t>
                      </a:r>
                      <a:r>
                        <a:rPr lang="en-GB" sz="900" b="0"/>
                        <a:t>by Caroline Birch</a:t>
                      </a:r>
                      <a:endParaRPr lang="en-GB" sz="900" b="1"/>
                    </a:p>
                    <a:p>
                      <a:r>
                        <a:rPr lang="en-GB" sz="900" b="1"/>
                        <a:t>The Snail and the Whale </a:t>
                      </a:r>
                      <a:r>
                        <a:rPr lang="en-GB" sz="900" b="0"/>
                        <a:t>by Julia Donaldson</a:t>
                      </a:r>
                    </a:p>
                    <a:p>
                      <a:r>
                        <a:rPr lang="en-GB" sz="900" b="1"/>
                        <a:t>Coming to England </a:t>
                      </a:r>
                      <a:r>
                        <a:rPr lang="en-GB" sz="900" b="0"/>
                        <a:t>(picture book) by Floella Benjamin &amp; Diane Ewen</a:t>
                      </a:r>
                      <a:endParaRPr lang="en-GB" sz="900" b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224512"/>
                  </a:ext>
                </a:extLst>
              </a:tr>
              <a:tr h="650888">
                <a:tc>
                  <a:txBody>
                    <a:bodyPr/>
                    <a:lstStyle/>
                    <a:p>
                      <a:pPr algn="ctr"/>
                      <a:r>
                        <a:rPr lang="en-GB" sz="1200" b="1"/>
                        <a:t>Writing Units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900"/>
                        <a:t>Narrative retelling       Setting description       Trip recount    Diary writing</a:t>
                      </a:r>
                    </a:p>
                    <a:p>
                      <a:pPr algn="l"/>
                      <a:r>
                        <a:rPr lang="en-GB" sz="900"/>
                        <a:t>Non chronological reports    shape poetry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900"/>
                        <a:t>Writing in role    Post card writing    Letter writing (advice)    </a:t>
                      </a:r>
                    </a:p>
                    <a:p>
                      <a:pPr algn="l"/>
                      <a:r>
                        <a:rPr lang="en-GB" sz="900"/>
                        <a:t>Diary writing    Film review    Character description  </a:t>
                      </a:r>
                    </a:p>
                    <a:p>
                      <a:pPr algn="l"/>
                      <a:r>
                        <a:rPr lang="en-GB" sz="900"/>
                        <a:t>Instructional writing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GB" sz="900"/>
                        <a:t>Letter writing (persuasive)    report writing    Trip recount</a:t>
                      </a:r>
                    </a:p>
                    <a:p>
                      <a:pPr algn="l"/>
                      <a:r>
                        <a:rPr lang="en-GB" sz="900"/>
                        <a:t>Setting description    new chapter of known story    Diary writing</a:t>
                      </a:r>
                    </a:p>
                    <a:p>
                      <a:pPr algn="l"/>
                      <a:r>
                        <a:rPr lang="en-GB" sz="900"/>
                        <a:t>Post card writing</a:t>
                      </a:r>
                    </a:p>
                    <a:p>
                      <a:pPr algn="l"/>
                      <a:endParaRPr lang="en-GB" sz="90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110756"/>
                  </a:ext>
                </a:extLst>
              </a:tr>
              <a:tr h="526909">
                <a:tc>
                  <a:txBody>
                    <a:bodyPr/>
                    <a:lstStyle/>
                    <a:p>
                      <a:pPr algn="ctr"/>
                      <a:r>
                        <a:rPr lang="en-GB" sz="1200" b="1"/>
                        <a:t>Whole Class Reading Texts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Mouse, Bird, Snake, Wolf </a:t>
                      </a:r>
                      <a:r>
                        <a:rPr lang="en-GB" sz="900" b="0"/>
                        <a:t>by David Almond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/>
                        <a:t>Ellie and the Cat </a:t>
                      </a:r>
                      <a:r>
                        <a:rPr lang="en-GB" sz="900" b="0"/>
                        <a:t>by Malorie Blackman</a:t>
                      </a:r>
                      <a:endParaRPr lang="en-GB" sz="900" b="1"/>
                    </a:p>
                    <a:p>
                      <a:endParaRPr lang="en-GB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Gregory Cool </a:t>
                      </a:r>
                      <a:r>
                        <a:rPr lang="en-GB" sz="900" b="0"/>
                        <a:t>by Caroline </a:t>
                      </a:r>
                      <a:r>
                        <a:rPr lang="en-GB" sz="900" b="0" err="1"/>
                        <a:t>Binch</a:t>
                      </a:r>
                      <a:endParaRPr lang="en-GB" sz="9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/>
                        <a:t>Fortunately, the milk </a:t>
                      </a:r>
                      <a:r>
                        <a:rPr lang="en-GB" sz="900" b="0"/>
                        <a:t>by Neil </a:t>
                      </a:r>
                      <a:r>
                        <a:rPr lang="en-GB" sz="900" b="0" err="1"/>
                        <a:t>Gaiman</a:t>
                      </a:r>
                      <a:endParaRPr lang="en-GB" sz="900" b="1"/>
                    </a:p>
                    <a:p>
                      <a:endParaRPr lang="en-GB" sz="1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Clever Polly and the Stupid Wolf </a:t>
                      </a:r>
                      <a:r>
                        <a:rPr lang="en-GB" sz="900" b="0"/>
                        <a:t>by Catherine Storr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err="1"/>
                        <a:t>Esio</a:t>
                      </a:r>
                      <a:r>
                        <a:rPr lang="en-GB" sz="900" b="1"/>
                        <a:t> Trot </a:t>
                      </a:r>
                      <a:r>
                        <a:rPr lang="en-GB" sz="900" b="0"/>
                        <a:t>by Roald Dahl</a:t>
                      </a:r>
                      <a:endParaRPr lang="en-GB" sz="900" b="1"/>
                    </a:p>
                    <a:p>
                      <a:endParaRPr lang="en-GB" sz="9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701292"/>
                  </a:ext>
                </a:extLst>
              </a:tr>
              <a:tr h="929839">
                <a:tc>
                  <a:txBody>
                    <a:bodyPr/>
                    <a:lstStyle/>
                    <a:p>
                      <a:pPr algn="ctr"/>
                      <a:r>
                        <a:rPr lang="en-GB" sz="1200" b="1"/>
                        <a:t>Mathematics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Unit 1: </a:t>
                      </a:r>
                      <a:r>
                        <a:rPr lang="en-GB" sz="900" b="0"/>
                        <a:t>Numbers within 100</a:t>
                      </a:r>
                    </a:p>
                    <a:p>
                      <a:r>
                        <a:rPr lang="en-GB" sz="900" b="1"/>
                        <a:t>Unit 2: </a:t>
                      </a:r>
                      <a:r>
                        <a:rPr lang="en-GB" sz="900" b="0"/>
                        <a:t>Addition and subtraction of 2-digit numbers</a:t>
                      </a:r>
                    </a:p>
                    <a:p>
                      <a:r>
                        <a:rPr lang="en-GB" sz="900" b="1"/>
                        <a:t>Unit 3: </a:t>
                      </a:r>
                      <a:r>
                        <a:rPr lang="en-GB" sz="900" b="0"/>
                        <a:t>Addition and Subtraction word problems</a:t>
                      </a:r>
                      <a:endParaRPr lang="en-GB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Unit 4: </a:t>
                      </a:r>
                      <a:r>
                        <a:rPr lang="en-GB" sz="900" b="0"/>
                        <a:t>Measures - length</a:t>
                      </a:r>
                    </a:p>
                    <a:p>
                      <a:r>
                        <a:rPr lang="en-GB" sz="900" b="1"/>
                        <a:t>Unit 5: </a:t>
                      </a:r>
                      <a:r>
                        <a:rPr lang="en-GB" sz="900" b="0"/>
                        <a:t>Graphs</a:t>
                      </a:r>
                    </a:p>
                    <a:p>
                      <a:r>
                        <a:rPr lang="en-GB" sz="900" b="1"/>
                        <a:t>Unit 6: </a:t>
                      </a:r>
                      <a:r>
                        <a:rPr lang="en-GB" sz="900" b="0"/>
                        <a:t>Multiplication and division, 2, 5, 10</a:t>
                      </a:r>
                      <a:endParaRPr lang="en-GB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Unit 7: </a:t>
                      </a:r>
                      <a:r>
                        <a:rPr lang="en-GB" sz="900" b="0"/>
                        <a:t> Time</a:t>
                      </a:r>
                    </a:p>
                    <a:p>
                      <a:r>
                        <a:rPr lang="en-GB" sz="900" b="1"/>
                        <a:t>Unit 8: </a:t>
                      </a:r>
                      <a:r>
                        <a:rPr lang="en-GB" sz="900" b="0"/>
                        <a:t>Fractions </a:t>
                      </a:r>
                    </a:p>
                    <a:p>
                      <a:r>
                        <a:rPr lang="en-GB" sz="900" b="1"/>
                        <a:t>Unit 9:</a:t>
                      </a:r>
                      <a:r>
                        <a:rPr lang="en-GB" sz="900" b="0"/>
                        <a:t> Addition and subtraction of 2-digit numbers (regrouping and adjusting)</a:t>
                      </a:r>
                      <a:endParaRPr lang="en-GB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Unit 10:</a:t>
                      </a:r>
                      <a:r>
                        <a:rPr lang="en-GB" sz="900" b="0"/>
                        <a:t> Money</a:t>
                      </a:r>
                    </a:p>
                    <a:p>
                      <a:r>
                        <a:rPr lang="en-GB" sz="900" b="1"/>
                        <a:t>Unit 11: </a:t>
                      </a:r>
                      <a:r>
                        <a:rPr lang="en-GB" sz="900" b="0"/>
                        <a:t>Faces, shapes and patterns; lines and turns</a:t>
                      </a:r>
                      <a:endParaRPr lang="en-GB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Unit 12: </a:t>
                      </a:r>
                      <a:r>
                        <a:rPr lang="en-GB" sz="900" b="0"/>
                        <a:t>Numbers within 1000</a:t>
                      </a:r>
                    </a:p>
                    <a:p>
                      <a:r>
                        <a:rPr lang="en-GB" sz="900" b="1"/>
                        <a:t>Unit 13:</a:t>
                      </a:r>
                      <a:r>
                        <a:rPr lang="en-GB" sz="900" b="0"/>
                        <a:t> Measures: Capacity and volume</a:t>
                      </a:r>
                    </a:p>
                    <a:p>
                      <a:r>
                        <a:rPr lang="en-GB" sz="900" b="1"/>
                        <a:t>Unit 14:</a:t>
                      </a:r>
                      <a:r>
                        <a:rPr lang="en-GB" sz="900" b="0"/>
                        <a:t> Measures: Mass</a:t>
                      </a:r>
                      <a:endParaRPr lang="en-GB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Unit 15: </a:t>
                      </a:r>
                      <a:r>
                        <a:rPr lang="en-GB" sz="900" b="0"/>
                        <a:t>Exploring calculation strategies</a:t>
                      </a:r>
                    </a:p>
                    <a:p>
                      <a:r>
                        <a:rPr lang="en-GB" sz="900" b="1"/>
                        <a:t>Unit 16: </a:t>
                      </a:r>
                      <a:r>
                        <a:rPr lang="en-GB" sz="900" b="0"/>
                        <a:t>Multiplication and division: 3 and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217222"/>
                  </a:ext>
                </a:extLst>
              </a:tr>
              <a:tr h="650888">
                <a:tc>
                  <a:txBody>
                    <a:bodyPr/>
                    <a:lstStyle/>
                    <a:p>
                      <a:pPr algn="ctr"/>
                      <a:r>
                        <a:rPr lang="en-GB" sz="1200" b="1"/>
                        <a:t>Science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/>
                        <a:t>Biology</a:t>
                      </a:r>
                    </a:p>
                    <a:p>
                      <a:pPr algn="ctr"/>
                      <a:r>
                        <a:rPr lang="en-GB" sz="900" b="0"/>
                        <a:t>Living things and their habitats</a:t>
                      </a:r>
                    </a:p>
                    <a:p>
                      <a:pPr algn="ctr"/>
                      <a:r>
                        <a:rPr lang="en-GB" sz="900" b="0" i="1"/>
                        <a:t>Microhabitats, Food &amp; Adaptations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/>
                        <a:t>Chemistry</a:t>
                      </a:r>
                    </a:p>
                    <a:p>
                      <a:pPr algn="ctr"/>
                      <a:r>
                        <a:rPr lang="en-GB" sz="900" b="0"/>
                        <a:t>Use of everyday materials</a:t>
                      </a:r>
                    </a:p>
                    <a:p>
                      <a:pPr algn="ctr"/>
                      <a:r>
                        <a:rPr lang="en-GB" sz="900" b="0" i="1"/>
                        <a:t>Changing materials &amp; their usefulness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/>
                        <a:t>Biology</a:t>
                      </a:r>
                    </a:p>
                    <a:p>
                      <a:pPr algn="ctr"/>
                      <a:r>
                        <a:rPr lang="en-GB" sz="900" b="0"/>
                        <a:t>Plants</a:t>
                      </a:r>
                    </a:p>
                    <a:p>
                      <a:pPr algn="ctr"/>
                      <a:r>
                        <a:rPr lang="en-GB" sz="900" b="0" i="1"/>
                        <a:t>What plants need to grow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/>
                        <a:t>Biology</a:t>
                      </a:r>
                    </a:p>
                    <a:p>
                      <a:pPr algn="ctr"/>
                      <a:r>
                        <a:rPr lang="en-GB" sz="900" b="0"/>
                        <a:t>Animals including humans</a:t>
                      </a:r>
                    </a:p>
                    <a:p>
                      <a:pPr algn="ctr"/>
                      <a:r>
                        <a:rPr lang="en-GB" sz="900" b="0" i="1"/>
                        <a:t>Life Cycles &amp; Hygiene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/>
                        <a:t>Consolidation</a:t>
                      </a:r>
                    </a:p>
                    <a:p>
                      <a:pPr algn="ctr"/>
                      <a:r>
                        <a:rPr lang="en-GB" sz="900" b="0"/>
                        <a:t>KS1 SATs</a:t>
                      </a:r>
                      <a:endParaRPr lang="en-GB" sz="900" b="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/>
                        <a:t>Physics</a:t>
                      </a:r>
                    </a:p>
                    <a:p>
                      <a:pPr algn="ctr"/>
                      <a:r>
                        <a:rPr lang="en-GB" sz="900" b="0"/>
                        <a:t>Electricity</a:t>
                      </a:r>
                      <a:endParaRPr lang="en-GB" sz="900" b="0" u="none"/>
                    </a:p>
                    <a:p>
                      <a:pPr algn="ctr"/>
                      <a:r>
                        <a:rPr lang="en-GB" sz="900" b="0" i="1" u="none"/>
                        <a:t>Where electricity comes from</a:t>
                      </a:r>
                      <a:endParaRPr lang="en-GB" sz="900" b="0" i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750857"/>
                  </a:ext>
                </a:extLst>
              </a:tr>
              <a:tr h="348021">
                <a:tc>
                  <a:txBody>
                    <a:bodyPr/>
                    <a:lstStyle/>
                    <a:p>
                      <a:pPr algn="ctr"/>
                      <a:r>
                        <a:rPr lang="en-GB" sz="1200" b="1"/>
                        <a:t>PE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/>
                        <a:t>Fundamental Movements and skills (able to apply the ABCs with fluency in a range of activities)</a:t>
                      </a:r>
                    </a:p>
                    <a:p>
                      <a:pPr algn="l"/>
                      <a:r>
                        <a:rPr lang="en-GB" sz="900" b="0"/>
                        <a:t>Feedback</a:t>
                      </a:r>
                    </a:p>
                    <a:p>
                      <a:pPr algn="l"/>
                      <a:r>
                        <a:rPr lang="en-GB" sz="900" b="0"/>
                        <a:t>Confidence</a:t>
                      </a:r>
                    </a:p>
                    <a:p>
                      <a:pPr algn="l"/>
                      <a:r>
                        <a:rPr lang="en-GB" sz="900" b="0"/>
                        <a:t>Technique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/>
                        <a:t>Invasion Skills</a:t>
                      </a:r>
                    </a:p>
                    <a:p>
                      <a:pPr algn="l"/>
                      <a:r>
                        <a:rPr lang="en-GB" sz="900" b="0"/>
                        <a:t>Problem solving</a:t>
                      </a:r>
                    </a:p>
                    <a:p>
                      <a:pPr algn="l"/>
                      <a:r>
                        <a:rPr lang="en-GB" sz="900" b="0"/>
                        <a:t>Leadership</a:t>
                      </a:r>
                    </a:p>
                    <a:p>
                      <a:pPr algn="l"/>
                      <a:r>
                        <a:rPr lang="en-GB" sz="900" b="0"/>
                        <a:t>Confidence</a:t>
                      </a:r>
                    </a:p>
                    <a:p>
                      <a:pPr algn="l"/>
                      <a:r>
                        <a:rPr lang="en-GB" sz="900" b="0"/>
                        <a:t>Understanding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/>
                        <a:t>Gymnastics</a:t>
                      </a:r>
                    </a:p>
                    <a:p>
                      <a:pPr algn="l"/>
                      <a:r>
                        <a:rPr lang="en-GB" sz="900" b="0"/>
                        <a:t>Feedback</a:t>
                      </a:r>
                    </a:p>
                    <a:p>
                      <a:pPr algn="l"/>
                      <a:r>
                        <a:rPr lang="en-GB" sz="900" b="0"/>
                        <a:t>Analysis</a:t>
                      </a:r>
                    </a:p>
                    <a:p>
                      <a:pPr algn="l"/>
                      <a:r>
                        <a:rPr lang="en-GB" sz="900" b="0"/>
                        <a:t>Technique</a:t>
                      </a:r>
                    </a:p>
                    <a:p>
                      <a:pPr algn="l"/>
                      <a:r>
                        <a:rPr lang="en-GB" sz="900" b="0"/>
                        <a:t>Physical 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/>
                        <a:t>Orienteering</a:t>
                      </a:r>
                    </a:p>
                    <a:p>
                      <a:pPr algn="l"/>
                      <a:r>
                        <a:rPr lang="en-GB" sz="900" b="0"/>
                        <a:t>Problem solving</a:t>
                      </a:r>
                    </a:p>
                    <a:p>
                      <a:pPr algn="l"/>
                      <a:r>
                        <a:rPr lang="en-GB" sz="900" b="0"/>
                        <a:t>Responsibility</a:t>
                      </a:r>
                    </a:p>
                    <a:p>
                      <a:pPr algn="l"/>
                      <a:r>
                        <a:rPr lang="en-GB" sz="900" b="0"/>
                        <a:t>Understanding</a:t>
                      </a:r>
                    </a:p>
                    <a:p>
                      <a:pPr algn="l"/>
                      <a:r>
                        <a:rPr lang="en-GB" sz="900" b="0"/>
                        <a:t>Rules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/>
                        <a:t>Athletics</a:t>
                      </a:r>
                    </a:p>
                    <a:p>
                      <a:pPr algn="l"/>
                      <a:r>
                        <a:rPr lang="en-GB" sz="900" b="0"/>
                        <a:t>Technique</a:t>
                      </a:r>
                    </a:p>
                    <a:p>
                      <a:pPr algn="l"/>
                      <a:r>
                        <a:rPr lang="en-GB" sz="900" b="0"/>
                        <a:t>Effort</a:t>
                      </a:r>
                    </a:p>
                    <a:p>
                      <a:pPr algn="l"/>
                      <a:r>
                        <a:rPr lang="en-GB" sz="900" b="0"/>
                        <a:t>Confidence</a:t>
                      </a:r>
                    </a:p>
                    <a:p>
                      <a:pPr algn="l"/>
                      <a:r>
                        <a:rPr lang="en-GB" sz="900" b="0"/>
                        <a:t>Physical Ability</a:t>
                      </a:r>
                    </a:p>
                    <a:p>
                      <a:pPr algn="l"/>
                      <a:r>
                        <a:rPr lang="en-GB" sz="900" b="0"/>
                        <a:t>Sports Day prep: feedback, respect, understanding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/>
                        <a:t>Net &amp; Wall skills</a:t>
                      </a:r>
                    </a:p>
                    <a:p>
                      <a:pPr algn="l"/>
                      <a:r>
                        <a:rPr lang="en-GB" sz="900" b="1"/>
                        <a:t>(Cricket/tennis)</a:t>
                      </a:r>
                    </a:p>
                    <a:p>
                      <a:pPr algn="l"/>
                      <a:r>
                        <a:rPr lang="en-GB" sz="900" b="0"/>
                        <a:t>Technique</a:t>
                      </a:r>
                    </a:p>
                    <a:p>
                      <a:pPr algn="l"/>
                      <a:r>
                        <a:rPr lang="en-GB" sz="900" b="0"/>
                        <a:t>Confidence</a:t>
                      </a:r>
                    </a:p>
                    <a:p>
                      <a:pPr algn="l"/>
                      <a:r>
                        <a:rPr lang="en-GB" sz="900" b="0"/>
                        <a:t>Rules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440680"/>
                  </a:ext>
                </a:extLst>
              </a:tr>
            </a:tbl>
          </a:graphicData>
        </a:graphic>
      </p:graphicFrame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D48C551C-C95D-4228-9E4B-CAA5001A28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132430"/>
            <a:ext cx="453843" cy="62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8488" y="145160"/>
            <a:ext cx="4795024" cy="5384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b="1">
                <a:cs typeface="Calibri"/>
              </a:rPr>
              <a:t>Curriculum Map  </a:t>
            </a:r>
            <a:r>
              <a:rPr lang="en-GB">
                <a:cs typeface="Calibri"/>
              </a:rPr>
              <a:t>Year 2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2610FCC6-03FA-2B52-C1EE-1ED6E7C64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9017" y="35312"/>
            <a:ext cx="1745887" cy="744912"/>
          </a:xfrm>
          <a:prstGeom prst="rect">
            <a:avLst/>
          </a:prstGeom>
        </p:spPr>
      </p:pic>
      <p:pic>
        <p:nvPicPr>
          <p:cNvPr id="6" name="Picture 5" descr="Logo&#10;&#10;Description automatically generated with low confidence">
            <a:extLst>
              <a:ext uri="{FF2B5EF4-FFF2-40B4-BE49-F238E27FC236}">
                <a16:creationId xmlns:a16="http://schemas.microsoft.com/office/drawing/2014/main" id="{D48C551C-C95D-4228-9E4B-CAA5001A28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12" y="132429"/>
            <a:ext cx="473212" cy="647795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82B938F-9B2A-4A1F-80A2-1EC9D3DE2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662214"/>
              </p:ext>
            </p:extLst>
          </p:nvPr>
        </p:nvGraphicFramePr>
        <p:xfrm>
          <a:off x="109783" y="1081775"/>
          <a:ext cx="11946094" cy="5355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4335">
                  <a:extLst>
                    <a:ext uri="{9D8B030D-6E8A-4147-A177-3AD203B41FA5}">
                      <a16:colId xmlns:a16="http://schemas.microsoft.com/office/drawing/2014/main" val="2361974258"/>
                    </a:ext>
                  </a:extLst>
                </a:gridCol>
                <a:gridCol w="1709592">
                  <a:extLst>
                    <a:ext uri="{9D8B030D-6E8A-4147-A177-3AD203B41FA5}">
                      <a16:colId xmlns:a16="http://schemas.microsoft.com/office/drawing/2014/main" val="2035317657"/>
                    </a:ext>
                  </a:extLst>
                </a:gridCol>
                <a:gridCol w="1933820">
                  <a:extLst>
                    <a:ext uri="{9D8B030D-6E8A-4147-A177-3AD203B41FA5}">
                      <a16:colId xmlns:a16="http://schemas.microsoft.com/office/drawing/2014/main" val="841194896"/>
                    </a:ext>
                  </a:extLst>
                </a:gridCol>
                <a:gridCol w="1662662">
                  <a:extLst>
                    <a:ext uri="{9D8B030D-6E8A-4147-A177-3AD203B41FA5}">
                      <a16:colId xmlns:a16="http://schemas.microsoft.com/office/drawing/2014/main" val="3101420759"/>
                    </a:ext>
                  </a:extLst>
                </a:gridCol>
                <a:gridCol w="1886501">
                  <a:extLst>
                    <a:ext uri="{9D8B030D-6E8A-4147-A177-3AD203B41FA5}">
                      <a16:colId xmlns:a16="http://schemas.microsoft.com/office/drawing/2014/main" val="2521992111"/>
                    </a:ext>
                  </a:extLst>
                </a:gridCol>
                <a:gridCol w="1709592">
                  <a:extLst>
                    <a:ext uri="{9D8B030D-6E8A-4147-A177-3AD203B41FA5}">
                      <a16:colId xmlns:a16="http://schemas.microsoft.com/office/drawing/2014/main" val="3775941113"/>
                    </a:ext>
                  </a:extLst>
                </a:gridCol>
                <a:gridCol w="1709592">
                  <a:extLst>
                    <a:ext uri="{9D8B030D-6E8A-4147-A177-3AD203B41FA5}">
                      <a16:colId xmlns:a16="http://schemas.microsoft.com/office/drawing/2014/main" val="2548189661"/>
                    </a:ext>
                  </a:extLst>
                </a:gridCol>
              </a:tblGrid>
              <a:tr h="41766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1200" b="1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0"/>
                        <a:t>Autumn 1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0"/>
                        <a:t>Autumn 2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0"/>
                        <a:t>Spring 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0"/>
                        <a:t>Spring 2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0"/>
                        <a:t>Summer 1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0"/>
                        <a:t>Summer 2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248566"/>
                  </a:ext>
                </a:extLst>
              </a:tr>
              <a:tr h="34224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/>
                        <a:t>Computing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/>
                        <a:t>Computing systems and networks – information technology around 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/>
                        <a:t>Creating media – digital photography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/>
                        <a:t>Programming A – Robot algorithms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/>
                        <a:t>Data and information - pictograms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/>
                        <a:t>Creating media – digital 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/>
                        <a:t>Programming B – programming quizzes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06585"/>
                  </a:ext>
                </a:extLst>
              </a:tr>
              <a:tr h="42512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/>
                        <a:t>RE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/>
                        <a:t>What do Hindus believe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/>
                        <a:t>Why they believe that Ganesh and Krishna are special</a:t>
                      </a:r>
                      <a:endParaRPr lang="en-GB" sz="9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/>
                        <a:t>What values does Hanukkah teach?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/>
                        <a:t>Recall story of Hannukah and explain how these beliefs may impact on believers’ lives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/>
                        <a:t>Why do Christians celebrate Jesus’ resurrection at Easter?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/>
                        <a:t>How does it show that Jesus is special and that Easter is a happy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/>
                        <a:t>What does it mean for a Christian to belong to the Church?</a:t>
                      </a:r>
                    </a:p>
                    <a:p>
                      <a:r>
                        <a:rPr lang="en-GB" sz="900" b="0"/>
                        <a:t>What a Christian church community is like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/>
                        <a:t>How do we know what actions are right and wrong?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/>
                        <a:t>What happens when we do bad things and why forgiveness is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/>
                        <a:t>Academy decided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497045"/>
                  </a:ext>
                </a:extLst>
              </a:tr>
              <a:tr h="34224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/>
                        <a:t>Music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/>
                        <a:t>Hands, Feet, Heart: Afropop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/>
                        <a:t>Pupils learn to celebrate and learn about South African 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/>
                        <a:t>Ho, Ho, Ho: Rap &amp; Improv &amp; preparing for concert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/>
                        <a:t>Improvisation/Rap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/>
                        <a:t>I </a:t>
                      </a:r>
                      <a:r>
                        <a:rPr lang="en-GB" sz="900" b="1" err="1"/>
                        <a:t>Wanna</a:t>
                      </a:r>
                      <a:r>
                        <a:rPr lang="en-GB" sz="900" b="1"/>
                        <a:t> Play in a Band: Rock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/>
                        <a:t>Pupils learn about improvisation and composition. Pupils learn to sing, play, improvise and compose, they listen and appraise classic Rock songs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1" err="1"/>
                        <a:t>Zootime</a:t>
                      </a:r>
                      <a:r>
                        <a:rPr lang="en-GB" sz="900" b="1"/>
                        <a:t>: Reggae</a:t>
                      </a:r>
                    </a:p>
                    <a:p>
                      <a:r>
                        <a:rPr lang="en-GB" sz="900" b="0"/>
                        <a:t>Pupils learn a reggae song and how to play this on the recorder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/>
                        <a:t>Friendship Song: Pop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/>
                        <a:t>Pupils focus on learning to sing one song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1"/>
                        <a:t>Reflect, Rewind and Replay: Classical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900" b="0"/>
                        <a:t>Pupils consolidate the year. They learn a context for the History of Music and the beginnings of the Language of Music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160221"/>
                  </a:ext>
                </a:extLst>
              </a:tr>
              <a:tr h="34224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/>
                        <a:t>PSHE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Our PRIDE values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Responsibilities and rules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Belonging to a </a:t>
                      </a:r>
                      <a:r>
                        <a:rPr lang="en-GB" sz="900" err="1"/>
                        <a:t>grou</a:t>
                      </a:r>
                      <a:r>
                        <a:rPr lang="en-GB" sz="900"/>
                        <a:t>[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Making friends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Feeling lonely and getting help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Managing conflict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Recognising things in common and differences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Playing and working cooperatively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Sharing opinions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How do we use money?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What are needs and wants?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How can we look after money?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Why is sleep important?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Keeping our teeth healthy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Manging feelings and asking for help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Growing older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Naming body parts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/>
                        <a:t>Moving class or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4727836"/>
                  </a:ext>
                </a:extLst>
              </a:tr>
              <a:tr h="40749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/>
                        <a:t>Art and DT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1"/>
                        <a:t>Drawing/Painting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1"/>
                        <a:t>Watercolour illustration – Beatrix Potter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0"/>
                        <a:t>(introduction to shading – pencil pressure, hatching, cross-hatching, tracing, using watercolour)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0"/>
                        <a:t>End outcome: an illustration in the style of Beatrix Potter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1"/>
                        <a:t>Textiles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1"/>
                        <a:t>Artist </a:t>
                      </a:r>
                      <a:r>
                        <a:rPr lang="en-GB" sz="900" b="0" i="1" err="1"/>
                        <a:t>tbd</a:t>
                      </a:r>
                      <a:endParaRPr lang="en-GB" sz="900" b="0" i="1"/>
                    </a:p>
                    <a:p>
                      <a:pPr lvl="0">
                        <a:buNone/>
                      </a:pPr>
                      <a:r>
                        <a:rPr lang="en-GB" sz="900" b="0" i="0"/>
                        <a:t>(introduction to sewing-tying knots, threading needles, learning running stitch, backstitch and cross stitch)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0"/>
                        <a:t>End outcome: pillow with cross stitch embroidery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900" b="1"/>
                        <a:t>Printmaking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1"/>
                        <a:t>Artist </a:t>
                      </a:r>
                      <a:r>
                        <a:rPr lang="en-GB" sz="900" b="0" i="1" err="1"/>
                        <a:t>tbd</a:t>
                      </a:r>
                      <a:endParaRPr lang="en-GB" sz="900" b="0" i="1"/>
                    </a:p>
                    <a:p>
                      <a:pPr lvl="0">
                        <a:buNone/>
                      </a:pPr>
                      <a:r>
                        <a:rPr lang="en-GB" sz="900" b="0" i="0"/>
                        <a:t>(introduction to printing – rubbing, stamping, one colour printing, Styrofoam printing)</a:t>
                      </a:r>
                    </a:p>
                    <a:p>
                      <a:pPr lvl="0">
                        <a:buNone/>
                      </a:pPr>
                      <a:r>
                        <a:rPr lang="en-GB" sz="900" b="0" i="0"/>
                        <a:t>End outcome: class repeated pattern print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759246"/>
                  </a:ext>
                </a:extLst>
              </a:tr>
              <a:tr h="342242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1200" b="1"/>
                        <a:t>Spanish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900" b="1"/>
                        <a:t>!</a:t>
                      </a:r>
                      <a:r>
                        <a:rPr lang="en-GB" sz="900" b="1" err="1"/>
                        <a:t>Contando</a:t>
                      </a:r>
                      <a:r>
                        <a:rPr lang="en-GB" sz="900" b="1"/>
                        <a:t> </a:t>
                      </a:r>
                      <a:r>
                        <a:rPr lang="en-GB" sz="900" b="1" err="1"/>
                        <a:t>voyl</a:t>
                      </a:r>
                      <a:r>
                        <a:rPr lang="en-GB" sz="900" b="1"/>
                        <a:t>, </a:t>
                      </a:r>
                      <a:r>
                        <a:rPr lang="en-GB" sz="900" b="1" err="1"/>
                        <a:t>jContando</a:t>
                      </a:r>
                      <a:r>
                        <a:rPr lang="en-GB" sz="900" b="1"/>
                        <a:t> </a:t>
                      </a:r>
                      <a:r>
                        <a:rPr lang="en-GB" sz="900" b="1" err="1"/>
                        <a:t>vengo</a:t>
                      </a:r>
                      <a:r>
                        <a:rPr lang="en-GB" sz="900" b="1"/>
                        <a:t>!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Name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Wellbeing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Age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Greetings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Numbers 1 - 20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900" b="1"/>
                        <a:t>! </a:t>
                      </a:r>
                      <a:r>
                        <a:rPr lang="en-GB" sz="900" b="1" err="1"/>
                        <a:t>Cumpleanos</a:t>
                      </a:r>
                      <a:r>
                        <a:rPr lang="en-GB" sz="900" b="1"/>
                        <a:t> </a:t>
                      </a:r>
                      <a:r>
                        <a:rPr lang="en-GB" sz="900" b="1" err="1"/>
                        <a:t>feliz</a:t>
                      </a:r>
                      <a:r>
                        <a:rPr lang="en-GB" sz="900" b="1"/>
                        <a:t>!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Numbers 20-31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Classroom instructions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Days of the week 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Months of the year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Birthday</a:t>
                      </a:r>
                    </a:p>
                    <a:p>
                      <a:pPr lvl="0" algn="ctr">
                        <a:buNone/>
                      </a:pPr>
                      <a:endParaRPr lang="en-GB" sz="9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900" b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GB" sz="900" b="1" err="1"/>
                        <a:t>Querido</a:t>
                      </a:r>
                      <a:r>
                        <a:rPr lang="en-GB" sz="900" b="1"/>
                        <a:t> Zoo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Jungle animals</a:t>
                      </a:r>
                    </a:p>
                    <a:p>
                      <a:pPr lvl="0" algn="ctr">
                        <a:buNone/>
                      </a:pPr>
                      <a:r>
                        <a:rPr lang="en-GB" sz="900" b="0"/>
                        <a:t>Animal Story with adjectives</a:t>
                      </a:r>
                    </a:p>
                    <a:p>
                      <a:pPr lvl="0" algn="ctr">
                        <a:buNone/>
                      </a:pPr>
                      <a:endParaRPr lang="en-GB" sz="900" b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GB" sz="9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319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95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D9AE1205F87042AE3F6F52E7DCD0CA" ma:contentTypeVersion="8" ma:contentTypeDescription="Create a new document." ma:contentTypeScope="" ma:versionID="658fe157c911756f553096288d7d8be4">
  <xsd:schema xmlns:xsd="http://www.w3.org/2001/XMLSchema" xmlns:xs="http://www.w3.org/2001/XMLSchema" xmlns:p="http://schemas.microsoft.com/office/2006/metadata/properties" xmlns:ns2="a986594f-5024-4718-a0d3-68a72f7e97f8" xmlns:ns3="75680893-85e7-43de-a05c-36331f620273" targetNamespace="http://schemas.microsoft.com/office/2006/metadata/properties" ma:root="true" ma:fieldsID="81c1ba6c1cec037bce45703c86545eba" ns2:_="" ns3:_="">
    <xsd:import namespace="a986594f-5024-4718-a0d3-68a72f7e97f8"/>
    <xsd:import namespace="75680893-85e7-43de-a05c-36331f6202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86594f-5024-4718-a0d3-68a72f7e97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680893-85e7-43de-a05c-36331f62027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680893-85e7-43de-a05c-36331f620273">
      <UserInfo>
        <DisplayName>Kerry Inman-Rollin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B66BDC8-5096-4635-B32B-98B066AEFF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816117-5AA9-442D-ABF3-F6AC86FA0275}">
  <ds:schemaRefs>
    <ds:schemaRef ds:uri="75680893-85e7-43de-a05c-36331f620273"/>
    <ds:schemaRef ds:uri="a986594f-5024-4718-a0d3-68a72f7e97f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5BBC975-9122-4DF7-A9B6-60279A4C8044}">
  <ds:schemaRefs>
    <ds:schemaRef ds:uri="75680893-85e7-43de-a05c-36331f620273"/>
    <ds:schemaRef ds:uri="a986594f-5024-4718-a0d3-68a72f7e97f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2022-07-13T11:59:20Z</dcterms:created>
  <dcterms:modified xsi:type="dcterms:W3CDTF">2022-12-14T10:02:36Z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0x010100A0D9AE1205F87042AE3F6F52E7DCD0CA</vt:lpwstr>
  </property>
  <property fmtid="{D5CDD505-2E9C-101B-9397-08002B2CF9AE}" pid="3" name="MediaServiceImageTags">
    <vt:lpwstr/>
  </property>
</Properties>
</file>