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DDE79-F921-8494-B507-79C77DC84E5A}" v="2" dt="2023-09-13T09:01:37.980"/>
    <p1510:client id="{183CC6BA-9036-FD2A-212A-F75D03FD8A4B}" v="20" dt="2023-05-16T09:59:15.681"/>
    <p1510:client id="{4F43C8AC-9629-A9C0-1BA1-A68D9B8A6857}" v="3" dt="2023-10-16T16:14:20.168"/>
    <p1510:client id="{5EBCC5FA-15B6-7A7C-9A5A-4006087B36EE}" v="976" dt="2023-05-12T09:05:07.574"/>
    <p1510:client id="{6B454617-CC50-032B-33EE-0737F376CC7A}" v="40" dt="2023-10-09T14:32:09.639"/>
    <p1510:client id="{953C3D36-0C0B-6A46-B31C-10758A55966E}" v="7" dt="2023-09-27T09:32:23.918"/>
    <p1510:client id="{A8527000-0649-B5EE-3AFF-58C0575835B6}" v="773" dt="2023-10-16T00:27:35.373"/>
    <p1510:client id="{B5E97646-6B35-B626-2F98-1B765FE980BE}" v="393" dt="2023-10-04T10:29:00.1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17/10/2023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17/10/2023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17/10/2023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17/10/2023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17/10/2023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Logo&#10;&#10;Description automatically generated">
            <a:extLst>
              <a:ext uri="{FF2B5EF4-FFF2-40B4-BE49-F238E27FC236}">
                <a16:creationId xmlns:a16="http://schemas.microsoft.com/office/drawing/2014/main" id="{383FC4E8-C945-F96E-1802-30316FAD8665}"/>
              </a:ext>
            </a:extLst>
          </p:cNvPr>
          <p:cNvPicPr>
            <a:picLocks noChangeAspect="1"/>
          </p:cNvPicPr>
          <p:nvPr/>
        </p:nvPicPr>
        <p:blipFill>
          <a:blip r:embed="rId2"/>
          <a:stretch>
            <a:fillRect/>
          </a:stretch>
        </p:blipFill>
        <p:spPr>
          <a:xfrm>
            <a:off x="9850437" y="114300"/>
            <a:ext cx="2143125" cy="914400"/>
          </a:xfrm>
          <a:prstGeom prst="rect">
            <a:avLst/>
          </a:prstGeom>
        </p:spPr>
      </p:pic>
      <p:sp>
        <p:nvSpPr>
          <p:cNvPr id="12" name="TextBox 11">
            <a:extLst>
              <a:ext uri="{FF2B5EF4-FFF2-40B4-BE49-F238E27FC236}">
                <a16:creationId xmlns:a16="http://schemas.microsoft.com/office/drawing/2014/main" id="{BD15AA52-6168-9D85-44D9-C026A433F051}"/>
              </a:ext>
            </a:extLst>
          </p:cNvPr>
          <p:cNvSpPr txBox="1"/>
          <p:nvPr/>
        </p:nvSpPr>
        <p:spPr>
          <a:xfrm>
            <a:off x="5088626" y="394419"/>
            <a:ext cx="274320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a:cs typeface="Calibri"/>
              </a:rPr>
              <a:t>Music </a:t>
            </a:r>
          </a:p>
          <a:p>
            <a:pPr algn="ctr"/>
            <a:endParaRPr lang="en-GB" sz="1600" b="1">
              <a:cs typeface="Segoe UI"/>
            </a:endParaRPr>
          </a:p>
          <a:p>
            <a:pPr algn="ctr"/>
            <a:endParaRPr lang="en-GB" sz="1600">
              <a:cs typeface="Calibri"/>
            </a:endParaRPr>
          </a:p>
        </p:txBody>
      </p:sp>
      <p:sp>
        <p:nvSpPr>
          <p:cNvPr id="15" name="Rectangle 14">
            <a:extLst>
              <a:ext uri="{FF2B5EF4-FFF2-40B4-BE49-F238E27FC236}">
                <a16:creationId xmlns:a16="http://schemas.microsoft.com/office/drawing/2014/main" id="{6E4B4121-AD7D-FE80-B22A-7AF3B2532570}"/>
              </a:ext>
            </a:extLst>
          </p:cNvPr>
          <p:cNvSpPr/>
          <p:nvPr/>
        </p:nvSpPr>
        <p:spPr>
          <a:xfrm>
            <a:off x="78014" y="59871"/>
            <a:ext cx="12001499" cy="668564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a:extLst>
              <a:ext uri="{FF2B5EF4-FFF2-40B4-BE49-F238E27FC236}">
                <a16:creationId xmlns:a16="http://schemas.microsoft.com/office/drawing/2014/main" id="{4FB09B46-7284-84C6-F066-3E2106805B25}"/>
              </a:ext>
            </a:extLst>
          </p:cNvPr>
          <p:cNvGraphicFramePr>
            <a:graphicFrameLocks noGrp="1"/>
          </p:cNvGraphicFramePr>
          <p:nvPr>
            <p:extLst>
              <p:ext uri="{D42A27DB-BD31-4B8C-83A1-F6EECF244321}">
                <p14:modId xmlns:p14="http://schemas.microsoft.com/office/powerpoint/2010/main" val="296220213"/>
              </p:ext>
            </p:extLst>
          </p:nvPr>
        </p:nvGraphicFramePr>
        <p:xfrm>
          <a:off x="5110684" y="1242912"/>
          <a:ext cx="6896554" cy="1889760"/>
        </p:xfrm>
        <a:graphic>
          <a:graphicData uri="http://schemas.openxmlformats.org/drawingml/2006/table">
            <a:tbl>
              <a:tblPr firstRow="1" bandRow="1">
                <a:tableStyleId>{5940675A-B579-460E-94D1-54222C63F5DA}</a:tableStyleId>
              </a:tblPr>
              <a:tblGrid>
                <a:gridCol w="6896554">
                  <a:extLst>
                    <a:ext uri="{9D8B030D-6E8A-4147-A177-3AD203B41FA5}">
                      <a16:colId xmlns:a16="http://schemas.microsoft.com/office/drawing/2014/main" val="3572009335"/>
                    </a:ext>
                  </a:extLst>
                </a:gridCol>
              </a:tblGrid>
              <a:tr h="247748">
                <a:tc>
                  <a:txBody>
                    <a:bodyPr/>
                    <a:lstStyle/>
                    <a:p>
                      <a:pPr algn="ctr" rtl="0" fontAlgn="base"/>
                      <a:r>
                        <a:rPr lang="en-GB" sz="1200" b="1">
                          <a:effectLst/>
                        </a:rPr>
                        <a:t>Implementation</a:t>
                      </a:r>
                    </a:p>
                  </a:txBody>
                  <a:tcPr>
                    <a:solidFill>
                      <a:schemeClr val="accent1">
                        <a:lumMod val="40000"/>
                        <a:lumOff val="60000"/>
                      </a:schemeClr>
                    </a:solidFill>
                  </a:tcPr>
                </a:tc>
                <a:extLst>
                  <a:ext uri="{0D108BD9-81ED-4DB2-BD59-A6C34878D82A}">
                    <a16:rowId xmlns:a16="http://schemas.microsoft.com/office/drawing/2014/main" val="587719170"/>
                  </a:ext>
                </a:extLst>
              </a:tr>
              <a:tr h="1494236">
                <a:tc>
                  <a:txBody>
                    <a:bodyPr/>
                    <a:lstStyle/>
                    <a:p>
                      <a:pPr marL="0" marR="0" lvl="0" indent="0" algn="l">
                        <a:lnSpc>
                          <a:spcPct val="100000"/>
                        </a:lnSpc>
                        <a:spcBef>
                          <a:spcPts val="0"/>
                        </a:spcBef>
                        <a:spcAft>
                          <a:spcPts val="0"/>
                        </a:spcAft>
                        <a:buNone/>
                      </a:pPr>
                      <a:r>
                        <a:rPr lang="en-GB" sz="1000" b="0" i="0" u="none" strike="noStrike" noProof="0">
                          <a:effectLst/>
                        </a:rPr>
                        <a:t>We teach music in accordance with the National Curriculum, with influence from the National Plan For Music Education</a:t>
                      </a:r>
                      <a:r>
                        <a:rPr lang="en-GB" sz="1000" b="0" i="0" u="none" strike="noStrike" noProof="0">
                          <a:effectLst/>
                          <a:latin typeface="Calibri"/>
                        </a:rPr>
                        <a:t>. We use an </a:t>
                      </a:r>
                      <a:r>
                        <a:rPr lang="en-GB" sz="1000" b="0" i="0" u="none" strike="noStrike" noProof="0" err="1">
                          <a:effectLst/>
                          <a:latin typeface="Calibri"/>
                        </a:rPr>
                        <a:t>i</a:t>
                      </a:r>
                      <a:r>
                        <a:rPr lang="en-GB" sz="1000" b="0" i="0" kern="1200" err="1">
                          <a:solidFill>
                            <a:schemeClr val="tx1"/>
                          </a:solidFill>
                          <a:effectLst/>
                          <a:latin typeface="+mn-lt"/>
                          <a:ea typeface="+mn-ea"/>
                          <a:cs typeface="+mn-cs"/>
                        </a:rPr>
                        <a:t>ntegrated</a:t>
                      </a:r>
                      <a:r>
                        <a:rPr lang="en-GB" sz="1000" b="0" i="0" kern="1200">
                          <a:solidFill>
                            <a:schemeClr val="tx1"/>
                          </a:solidFill>
                          <a:effectLst/>
                          <a:latin typeface="+mn-lt"/>
                          <a:ea typeface="+mn-ea"/>
                          <a:cs typeface="+mn-cs"/>
                        </a:rPr>
                        <a:t>, practical, exploratory and child-led approach to musical learning. Each Unit of Work comprises the strands of musical learning: Listening and Appraising, </a:t>
                      </a:r>
                      <a:r>
                        <a:rPr lang="en-GB" sz="1000" b="0" i="0" u="none" strike="noStrike" kern="1200">
                          <a:solidFill>
                            <a:schemeClr val="tx1"/>
                          </a:solidFill>
                          <a:effectLst/>
                          <a:latin typeface="+mn-lt"/>
                          <a:ea typeface="+mn-ea"/>
                          <a:cs typeface="+mn-cs"/>
                        </a:rPr>
                        <a:t>Singing, Playing, Improvisation, Composition, Performing and Music Technology. </a:t>
                      </a:r>
                      <a:r>
                        <a:rPr lang="en-GB" sz="1000" b="0" i="0" u="none" strike="noStrike" kern="1200" noProof="0">
                          <a:solidFill>
                            <a:schemeClr val="tx1"/>
                          </a:solidFill>
                          <a:effectLst/>
                          <a:latin typeface="Calibri"/>
                        </a:rPr>
                        <a:t>Children understand musical concepts through a repetition-based approach to learning. They learn about the same musical concept through different activities which enables a more secure, deeper learning and mastery of skills. The strands of learning, are part of the learning spiral. Over time, children both develop new musical skills and concepts, and re-visit established ones.</a:t>
                      </a:r>
                      <a:r>
                        <a:rPr lang="en-GB" sz="1000" b="0" i="0" u="none" strike="noStrike" kern="1200" noProof="0">
                          <a:effectLst/>
                        </a:rPr>
                        <a:t>  The long-term planning and unit sequencing is provided by the subject lead. Teachers use this, alongside Charanga, to devise their exposition around key principles such as: teaching tier 3 vocabulary, using direct instruction, and targeted questioning. </a:t>
                      </a:r>
                      <a:r>
                        <a:rPr lang="en-GB" sz="1000" b="0" i="0" u="none" strike="noStrike" noProof="0">
                          <a:effectLst/>
                        </a:rPr>
                        <a:t>Our pupils have access to a specialist music room and an outdoor</a:t>
                      </a:r>
                      <a:endParaRPr lang="en-GB" sz="1000"/>
                    </a:p>
                    <a:p>
                      <a:pPr marL="0" marR="0" lvl="0" indent="0" algn="l">
                        <a:lnSpc>
                          <a:spcPct val="100000"/>
                        </a:lnSpc>
                        <a:spcBef>
                          <a:spcPts val="0"/>
                        </a:spcBef>
                        <a:spcAft>
                          <a:spcPts val="0"/>
                        </a:spcAft>
                        <a:buNone/>
                      </a:pPr>
                      <a:r>
                        <a:rPr lang="en-GB" sz="1000" b="0" i="0" u="none" strike="noStrike" noProof="0">
                          <a:effectLst/>
                        </a:rPr>
                        <a:t> performance area. Music is taught weekly as a discrete subject area.</a:t>
                      </a:r>
                      <a:endParaRPr lang="en-GB" sz="1000"/>
                    </a:p>
                  </a:txBody>
                  <a:tcPr/>
                </a:tc>
                <a:extLst>
                  <a:ext uri="{0D108BD9-81ED-4DB2-BD59-A6C34878D82A}">
                    <a16:rowId xmlns:a16="http://schemas.microsoft.com/office/drawing/2014/main" val="3176277439"/>
                  </a:ext>
                </a:extLst>
              </a:tr>
            </a:tbl>
          </a:graphicData>
        </a:graphic>
      </p:graphicFrame>
      <p:pic>
        <p:nvPicPr>
          <p:cNvPr id="2" name="Picture 3">
            <a:extLst>
              <a:ext uri="{FF2B5EF4-FFF2-40B4-BE49-F238E27FC236}">
                <a16:creationId xmlns:a16="http://schemas.microsoft.com/office/drawing/2014/main" id="{6490DE8B-0273-D805-C605-A5E5432AB733}"/>
              </a:ext>
            </a:extLst>
          </p:cNvPr>
          <p:cNvPicPr>
            <a:picLocks noChangeAspect="1"/>
          </p:cNvPicPr>
          <p:nvPr/>
        </p:nvPicPr>
        <p:blipFill>
          <a:blip r:embed="rId3"/>
          <a:stretch>
            <a:fillRect/>
          </a:stretch>
        </p:blipFill>
        <p:spPr>
          <a:xfrm>
            <a:off x="4468517" y="2735814"/>
            <a:ext cx="388525" cy="378558"/>
          </a:xfrm>
          <a:prstGeom prst="rect">
            <a:avLst/>
          </a:prstGeom>
        </p:spPr>
      </p:pic>
      <p:pic>
        <p:nvPicPr>
          <p:cNvPr id="4" name="Picture 5" descr="Icon&#10;&#10;Description automatically generated">
            <a:extLst>
              <a:ext uri="{FF2B5EF4-FFF2-40B4-BE49-F238E27FC236}">
                <a16:creationId xmlns:a16="http://schemas.microsoft.com/office/drawing/2014/main" id="{E2EFAB31-FFCE-C840-0CED-C8CD1D33C04D}"/>
              </a:ext>
            </a:extLst>
          </p:cNvPr>
          <p:cNvPicPr>
            <a:picLocks noChangeAspect="1"/>
          </p:cNvPicPr>
          <p:nvPr/>
        </p:nvPicPr>
        <p:blipFill>
          <a:blip r:embed="rId4"/>
          <a:stretch>
            <a:fillRect/>
          </a:stretch>
        </p:blipFill>
        <p:spPr>
          <a:xfrm>
            <a:off x="11621280" y="2733034"/>
            <a:ext cx="320224" cy="340180"/>
          </a:xfrm>
          <a:prstGeom prst="rect">
            <a:avLst/>
          </a:prstGeom>
        </p:spPr>
      </p:pic>
      <p:pic>
        <p:nvPicPr>
          <p:cNvPr id="6" name="Picture 6">
            <a:extLst>
              <a:ext uri="{FF2B5EF4-FFF2-40B4-BE49-F238E27FC236}">
                <a16:creationId xmlns:a16="http://schemas.microsoft.com/office/drawing/2014/main" id="{354907EB-7811-6FB7-931F-DFE6CFEBA497}"/>
              </a:ext>
            </a:extLst>
          </p:cNvPr>
          <p:cNvPicPr>
            <a:picLocks noChangeAspect="1"/>
          </p:cNvPicPr>
          <p:nvPr/>
        </p:nvPicPr>
        <p:blipFill>
          <a:blip r:embed="rId5"/>
          <a:stretch>
            <a:fillRect/>
          </a:stretch>
        </p:blipFill>
        <p:spPr>
          <a:xfrm>
            <a:off x="170543" y="143380"/>
            <a:ext cx="4421415" cy="965096"/>
          </a:xfrm>
          <a:prstGeom prst="rect">
            <a:avLst/>
          </a:prstGeom>
          <a:ln w="12700">
            <a:solidFill>
              <a:schemeClr val="tx1"/>
            </a:solidFill>
          </a:ln>
        </p:spPr>
      </p:pic>
      <p:graphicFrame>
        <p:nvGraphicFramePr>
          <p:cNvPr id="8" name="Table 7">
            <a:extLst>
              <a:ext uri="{FF2B5EF4-FFF2-40B4-BE49-F238E27FC236}">
                <a16:creationId xmlns:a16="http://schemas.microsoft.com/office/drawing/2014/main" id="{3CAF06AE-CE87-B55B-7BB7-6F44F5B5A51C}"/>
              </a:ext>
            </a:extLst>
          </p:cNvPr>
          <p:cNvGraphicFramePr>
            <a:graphicFrameLocks noGrp="1"/>
          </p:cNvGraphicFramePr>
          <p:nvPr>
            <p:extLst>
              <p:ext uri="{D42A27DB-BD31-4B8C-83A1-F6EECF244321}">
                <p14:modId xmlns:p14="http://schemas.microsoft.com/office/powerpoint/2010/main" val="1458435078"/>
              </p:ext>
            </p:extLst>
          </p:nvPr>
        </p:nvGraphicFramePr>
        <p:xfrm>
          <a:off x="226785" y="3198394"/>
          <a:ext cx="11786056" cy="940664"/>
        </p:xfrm>
        <a:graphic>
          <a:graphicData uri="http://schemas.openxmlformats.org/drawingml/2006/table">
            <a:tbl>
              <a:tblPr firstRow="1" bandRow="1">
                <a:tableStyleId>{5940675A-B579-460E-94D1-54222C63F5DA}</a:tableStyleId>
              </a:tblPr>
              <a:tblGrid>
                <a:gridCol w="11786056">
                  <a:extLst>
                    <a:ext uri="{9D8B030D-6E8A-4147-A177-3AD203B41FA5}">
                      <a16:colId xmlns:a16="http://schemas.microsoft.com/office/drawing/2014/main" val="3572009335"/>
                    </a:ext>
                  </a:extLst>
                </a:gridCol>
              </a:tblGrid>
              <a:tr h="240847">
                <a:tc>
                  <a:txBody>
                    <a:bodyPr/>
                    <a:lstStyle/>
                    <a:p>
                      <a:pPr algn="ctr" rtl="0" fontAlgn="base"/>
                      <a:r>
                        <a:rPr lang="en-GB" sz="1200" b="1">
                          <a:effectLst/>
                        </a:rPr>
                        <a:t>Impact</a:t>
                      </a:r>
                    </a:p>
                  </a:txBody>
                  <a:tcPr>
                    <a:solidFill>
                      <a:schemeClr val="accent1">
                        <a:lumMod val="40000"/>
                        <a:lumOff val="60000"/>
                      </a:schemeClr>
                    </a:solidFill>
                  </a:tcPr>
                </a:tc>
                <a:extLst>
                  <a:ext uri="{0D108BD9-81ED-4DB2-BD59-A6C34878D82A}">
                    <a16:rowId xmlns:a16="http://schemas.microsoft.com/office/drawing/2014/main" val="587719170"/>
                  </a:ext>
                </a:extLst>
              </a:tr>
              <a:tr h="666344">
                <a:tc>
                  <a:txBody>
                    <a:bodyPr/>
                    <a:lstStyle/>
                    <a:p>
                      <a:pPr lvl="0">
                        <a:buNone/>
                      </a:pPr>
                      <a:r>
                        <a:rPr lang="en-GB" sz="1000" b="0" i="0" u="none" strike="noStrike" noProof="0">
                          <a:effectLst/>
                        </a:rPr>
                        <a:t>We draw on both in lesson assessments and performances to evaluate the impact of our curriculum through current understanding and longer-term retention of knowledge and skills. Pupils have the opportunity to perform to their class, year group and wider audience at the end of each term. Evidence is collected through in lesson assessment and recorded evidence via QR codes in books. In every lesson, every child will </a:t>
                      </a:r>
                      <a:endParaRPr lang="en-US"/>
                    </a:p>
                    <a:p>
                      <a:pPr lvl="0">
                        <a:buNone/>
                      </a:pPr>
                      <a:r>
                        <a:rPr lang="en-GB" sz="1000" b="0" i="0" u="none" strike="noStrike" noProof="0">
                          <a:effectLst/>
                        </a:rPr>
                        <a:t>be engaged and fully participating in the intended learning.</a:t>
                      </a:r>
                    </a:p>
                  </a:txBody>
                  <a:tcPr/>
                </a:tc>
                <a:extLst>
                  <a:ext uri="{0D108BD9-81ED-4DB2-BD59-A6C34878D82A}">
                    <a16:rowId xmlns:a16="http://schemas.microsoft.com/office/drawing/2014/main" val="3176277439"/>
                  </a:ext>
                </a:extLst>
              </a:tr>
            </a:tbl>
          </a:graphicData>
        </a:graphic>
      </p:graphicFrame>
      <p:graphicFrame>
        <p:nvGraphicFramePr>
          <p:cNvPr id="10" name="Table 9">
            <a:extLst>
              <a:ext uri="{FF2B5EF4-FFF2-40B4-BE49-F238E27FC236}">
                <a16:creationId xmlns:a16="http://schemas.microsoft.com/office/drawing/2014/main" id="{14A1E587-FB2D-A518-D2A5-C5B0428427D5}"/>
              </a:ext>
            </a:extLst>
          </p:cNvPr>
          <p:cNvGraphicFramePr>
            <a:graphicFrameLocks noGrp="1"/>
          </p:cNvGraphicFramePr>
          <p:nvPr>
            <p:extLst>
              <p:ext uri="{D42A27DB-BD31-4B8C-83A1-F6EECF244321}">
                <p14:modId xmlns:p14="http://schemas.microsoft.com/office/powerpoint/2010/main" val="2970826018"/>
              </p:ext>
            </p:extLst>
          </p:nvPr>
        </p:nvGraphicFramePr>
        <p:xfrm>
          <a:off x="235857" y="4250680"/>
          <a:ext cx="11776984" cy="972322"/>
        </p:xfrm>
        <a:graphic>
          <a:graphicData uri="http://schemas.openxmlformats.org/drawingml/2006/table">
            <a:tbl>
              <a:tblPr firstRow="1" bandRow="1">
                <a:tableStyleId>{5940675A-B579-460E-94D1-54222C63F5DA}</a:tableStyleId>
              </a:tblPr>
              <a:tblGrid>
                <a:gridCol w="11776984">
                  <a:extLst>
                    <a:ext uri="{9D8B030D-6E8A-4147-A177-3AD203B41FA5}">
                      <a16:colId xmlns:a16="http://schemas.microsoft.com/office/drawing/2014/main" val="3572009335"/>
                    </a:ext>
                  </a:extLst>
                </a:gridCol>
              </a:tblGrid>
              <a:tr h="209401">
                <a:tc>
                  <a:txBody>
                    <a:bodyPr/>
                    <a:lstStyle/>
                    <a:p>
                      <a:pPr algn="ctr" rtl="0" fontAlgn="base"/>
                      <a:r>
                        <a:rPr lang="en-GB" sz="1200" b="1">
                          <a:effectLst/>
                        </a:rPr>
                        <a:t>Progression</a:t>
                      </a:r>
                    </a:p>
                  </a:txBody>
                  <a:tcPr>
                    <a:solidFill>
                      <a:schemeClr val="accent1">
                        <a:lumMod val="40000"/>
                        <a:lumOff val="60000"/>
                      </a:schemeClr>
                    </a:solidFill>
                  </a:tcPr>
                </a:tc>
                <a:extLst>
                  <a:ext uri="{0D108BD9-81ED-4DB2-BD59-A6C34878D82A}">
                    <a16:rowId xmlns:a16="http://schemas.microsoft.com/office/drawing/2014/main" val="587719170"/>
                  </a:ext>
                </a:extLst>
              </a:tr>
              <a:tr h="698002">
                <a:tc>
                  <a:txBody>
                    <a:bodyPr/>
                    <a:lstStyle/>
                    <a:p>
                      <a:pPr lvl="0">
                        <a:buNone/>
                      </a:pPr>
                      <a:r>
                        <a:rPr lang="en-GB" sz="1000" b="0" i="0" u="none" strike="noStrike" noProof="0">
                          <a:effectLst/>
                          <a:latin typeface="Calibri"/>
                        </a:rPr>
                        <a:t>There is a clear progression of the interrelated dimensions of music from reception to year 6. Lessons are clearly planned to build on the dimensions of pulse, rhythm, pitch, dynamics, tempo, timbre, structure, texture and  notation. In addition, there is a clear progression of knowledge and skills for each year group to ensure pupils have the required knowledge and skills to be able to listen to and appraise a range of music, sing, play, </a:t>
                      </a:r>
                      <a:endParaRPr lang="en-US"/>
                    </a:p>
                    <a:p>
                      <a:pPr lvl="0">
                        <a:buNone/>
                      </a:pPr>
                      <a:r>
                        <a:rPr lang="en-GB" sz="1000" b="0" i="0" u="none" strike="noStrike" noProof="0">
                          <a:effectLst/>
                          <a:latin typeface="Calibri"/>
                        </a:rPr>
                        <a:t>improvise and compose and finally to perform.</a:t>
                      </a:r>
                    </a:p>
                    <a:p>
                      <a:pPr lvl="0">
                        <a:buNone/>
                      </a:pPr>
                      <a:endParaRPr lang="en-GB" sz="800" b="0" i="0" u="none" strike="noStrike" noProof="0">
                        <a:effectLst/>
                        <a:latin typeface="Calibri"/>
                      </a:endParaRPr>
                    </a:p>
                  </a:txBody>
                  <a:tcPr/>
                </a:tc>
                <a:extLst>
                  <a:ext uri="{0D108BD9-81ED-4DB2-BD59-A6C34878D82A}">
                    <a16:rowId xmlns:a16="http://schemas.microsoft.com/office/drawing/2014/main" val="3176277439"/>
                  </a:ext>
                </a:extLst>
              </a:tr>
            </a:tbl>
          </a:graphicData>
        </a:graphic>
      </p:graphicFrame>
      <p:graphicFrame>
        <p:nvGraphicFramePr>
          <p:cNvPr id="13" name="Table 12">
            <a:extLst>
              <a:ext uri="{FF2B5EF4-FFF2-40B4-BE49-F238E27FC236}">
                <a16:creationId xmlns:a16="http://schemas.microsoft.com/office/drawing/2014/main" id="{F16F5EF3-6A8A-9922-556B-A8B4C61D9E55}"/>
              </a:ext>
            </a:extLst>
          </p:cNvPr>
          <p:cNvGraphicFramePr>
            <a:graphicFrameLocks noGrp="1"/>
          </p:cNvGraphicFramePr>
          <p:nvPr>
            <p:extLst>
              <p:ext uri="{D42A27DB-BD31-4B8C-83A1-F6EECF244321}">
                <p14:modId xmlns:p14="http://schemas.microsoft.com/office/powerpoint/2010/main" val="3584404166"/>
              </p:ext>
            </p:extLst>
          </p:nvPr>
        </p:nvGraphicFramePr>
        <p:xfrm>
          <a:off x="244928" y="5339252"/>
          <a:ext cx="11776984" cy="1402080"/>
        </p:xfrm>
        <a:graphic>
          <a:graphicData uri="http://schemas.openxmlformats.org/drawingml/2006/table">
            <a:tbl>
              <a:tblPr firstRow="1" bandRow="1">
                <a:tableStyleId>{5940675A-B579-460E-94D1-54222C63F5DA}</a:tableStyleId>
              </a:tblPr>
              <a:tblGrid>
                <a:gridCol w="11776984">
                  <a:extLst>
                    <a:ext uri="{9D8B030D-6E8A-4147-A177-3AD203B41FA5}">
                      <a16:colId xmlns:a16="http://schemas.microsoft.com/office/drawing/2014/main" val="3572009335"/>
                    </a:ext>
                  </a:extLst>
                </a:gridCol>
              </a:tblGrid>
              <a:tr h="253079">
                <a:tc>
                  <a:txBody>
                    <a:bodyPr/>
                    <a:lstStyle/>
                    <a:p>
                      <a:pPr algn="ctr" rtl="0" fontAlgn="base"/>
                      <a:r>
                        <a:rPr lang="en-GB" sz="1200" b="1" dirty="0">
                          <a:effectLst/>
                        </a:rPr>
                        <a:t>Enrichment</a:t>
                      </a:r>
                    </a:p>
                  </a:txBody>
                  <a:tcPr>
                    <a:solidFill>
                      <a:schemeClr val="accent1">
                        <a:lumMod val="40000"/>
                        <a:lumOff val="60000"/>
                      </a:schemeClr>
                    </a:solidFill>
                  </a:tcPr>
                </a:tc>
                <a:extLst>
                  <a:ext uri="{0D108BD9-81ED-4DB2-BD59-A6C34878D82A}">
                    <a16:rowId xmlns:a16="http://schemas.microsoft.com/office/drawing/2014/main" val="587719170"/>
                  </a:ext>
                </a:extLst>
              </a:tr>
              <a:tr h="1040440">
                <a:tc>
                  <a:txBody>
                    <a:bodyPr/>
                    <a:lstStyle/>
                    <a:p>
                      <a:pPr lvl="0">
                        <a:buNone/>
                      </a:pPr>
                      <a:r>
                        <a:rPr lang="en-GB" sz="1000" b="0" i="0" u="none" strike="noStrike" noProof="0" dirty="0">
                          <a:effectLst/>
                        </a:rPr>
                        <a:t>We offer an ever-expanding range of performance opportunities to enrich our pupils’ musical experience and to evoke a love for the performing arts. Pupils can access a wide range of additional music tutoring, including flute, violin, drumming, cello, ukulele and keyboard. Pupils are given the opportunity to perform alongside our other academies in the yearly Federation Concert. Termly performances are held at the end of the autumn and spring term, with an addition of a Year 6 end of year performance . Community musicians such as Music Mission provide workshops for drumming. Trips are organised each year, and borough wide events are attended for relevant year groups. </a:t>
                      </a:r>
                      <a:endParaRPr lang="en-GB" sz="1000" dirty="0"/>
                    </a:p>
                    <a:p>
                      <a:pPr lvl="0">
                        <a:buNone/>
                      </a:pPr>
                      <a:r>
                        <a:rPr lang="en-GB" sz="1000" b="0" i="0" u="none" strike="noStrike" noProof="0" dirty="0">
                          <a:effectLst/>
                        </a:rPr>
                        <a:t>Year 3 are participating in the MPA brass project. They receive a weekly music meeting and a lunchtime masterclass in small groups, along with their normal music lesson. Throughout the year there will be performing opportunities for trumpets.</a:t>
                      </a:r>
                    </a:p>
                    <a:p>
                      <a:pPr lvl="0">
                        <a:buNone/>
                      </a:pPr>
                      <a:endParaRPr lang="en-GB" sz="800" b="0" i="0" u="none" strike="noStrike" noProof="0">
                        <a:effectLst/>
                      </a:endParaRPr>
                    </a:p>
                  </a:txBody>
                  <a:tcPr/>
                </a:tc>
                <a:extLst>
                  <a:ext uri="{0D108BD9-81ED-4DB2-BD59-A6C34878D82A}">
                    <a16:rowId xmlns:a16="http://schemas.microsoft.com/office/drawing/2014/main" val="3176277439"/>
                  </a:ext>
                </a:extLst>
              </a:tr>
            </a:tbl>
          </a:graphicData>
        </a:graphic>
      </p:graphicFrame>
      <p:pic>
        <p:nvPicPr>
          <p:cNvPr id="17" name="Picture 5" descr="Icon&#10;&#10;Description automatically generated">
            <a:extLst>
              <a:ext uri="{FF2B5EF4-FFF2-40B4-BE49-F238E27FC236}">
                <a16:creationId xmlns:a16="http://schemas.microsoft.com/office/drawing/2014/main" id="{CE0C48DC-63CF-3434-4BD1-9BF0A24C1701}"/>
              </a:ext>
            </a:extLst>
          </p:cNvPr>
          <p:cNvPicPr>
            <a:picLocks noChangeAspect="1"/>
          </p:cNvPicPr>
          <p:nvPr/>
        </p:nvPicPr>
        <p:blipFill>
          <a:blip r:embed="rId6"/>
          <a:stretch>
            <a:fillRect/>
          </a:stretch>
        </p:blipFill>
        <p:spPr>
          <a:xfrm>
            <a:off x="11573557" y="3776087"/>
            <a:ext cx="332470" cy="343355"/>
          </a:xfrm>
          <a:prstGeom prst="rect">
            <a:avLst/>
          </a:prstGeom>
        </p:spPr>
      </p:pic>
      <p:pic>
        <p:nvPicPr>
          <p:cNvPr id="19" name="Picture 6" descr="Icon&#10;&#10;Description automatically generated">
            <a:extLst>
              <a:ext uri="{FF2B5EF4-FFF2-40B4-BE49-F238E27FC236}">
                <a16:creationId xmlns:a16="http://schemas.microsoft.com/office/drawing/2014/main" id="{DBFC34AC-7844-003D-BB06-23A6B67BC525}"/>
              </a:ext>
            </a:extLst>
          </p:cNvPr>
          <p:cNvPicPr>
            <a:picLocks noChangeAspect="1"/>
          </p:cNvPicPr>
          <p:nvPr/>
        </p:nvPicPr>
        <p:blipFill>
          <a:blip r:embed="rId7"/>
          <a:stretch>
            <a:fillRect/>
          </a:stretch>
        </p:blipFill>
        <p:spPr>
          <a:xfrm>
            <a:off x="11593966" y="4852190"/>
            <a:ext cx="308882" cy="328840"/>
          </a:xfrm>
          <a:prstGeom prst="rect">
            <a:avLst/>
          </a:prstGeom>
        </p:spPr>
      </p:pic>
      <p:pic>
        <p:nvPicPr>
          <p:cNvPr id="21" name="Picture 8" descr="Icon&#10;&#10;Description automatically generated">
            <a:extLst>
              <a:ext uri="{FF2B5EF4-FFF2-40B4-BE49-F238E27FC236}">
                <a16:creationId xmlns:a16="http://schemas.microsoft.com/office/drawing/2014/main" id="{BC3EFBD1-AA8B-FC47-BB8A-91F07DD2C9B8}"/>
              </a:ext>
            </a:extLst>
          </p:cNvPr>
          <p:cNvPicPr>
            <a:picLocks noChangeAspect="1"/>
          </p:cNvPicPr>
          <p:nvPr/>
        </p:nvPicPr>
        <p:blipFill>
          <a:blip r:embed="rId8"/>
          <a:stretch>
            <a:fillRect/>
          </a:stretch>
        </p:blipFill>
        <p:spPr>
          <a:xfrm>
            <a:off x="11621180" y="6313940"/>
            <a:ext cx="370569" cy="326119"/>
          </a:xfrm>
          <a:prstGeom prst="rect">
            <a:avLst/>
          </a:prstGeom>
        </p:spPr>
      </p:pic>
      <p:graphicFrame>
        <p:nvGraphicFramePr>
          <p:cNvPr id="7" name="Table 6">
            <a:extLst>
              <a:ext uri="{FF2B5EF4-FFF2-40B4-BE49-F238E27FC236}">
                <a16:creationId xmlns:a16="http://schemas.microsoft.com/office/drawing/2014/main" id="{0F7B5F75-514F-5A1B-FCB6-C2F12569C070}"/>
              </a:ext>
            </a:extLst>
          </p:cNvPr>
          <p:cNvGraphicFramePr>
            <a:graphicFrameLocks noGrp="1"/>
          </p:cNvGraphicFramePr>
          <p:nvPr>
            <p:extLst>
              <p:ext uri="{D42A27DB-BD31-4B8C-83A1-F6EECF244321}">
                <p14:modId xmlns:p14="http://schemas.microsoft.com/office/powerpoint/2010/main" val="2850807234"/>
              </p:ext>
            </p:extLst>
          </p:nvPr>
        </p:nvGraphicFramePr>
        <p:xfrm>
          <a:off x="242173" y="1247707"/>
          <a:ext cx="4608258" cy="1889760"/>
        </p:xfrm>
        <a:graphic>
          <a:graphicData uri="http://schemas.openxmlformats.org/drawingml/2006/table">
            <a:tbl>
              <a:tblPr firstRow="1" bandRow="1">
                <a:tableStyleId>{5940675A-B579-460E-94D1-54222C63F5DA}</a:tableStyleId>
              </a:tblPr>
              <a:tblGrid>
                <a:gridCol w="4608258">
                  <a:extLst>
                    <a:ext uri="{9D8B030D-6E8A-4147-A177-3AD203B41FA5}">
                      <a16:colId xmlns:a16="http://schemas.microsoft.com/office/drawing/2014/main" val="3572009335"/>
                    </a:ext>
                  </a:extLst>
                </a:gridCol>
              </a:tblGrid>
              <a:tr h="229230">
                <a:tc>
                  <a:txBody>
                    <a:bodyPr/>
                    <a:lstStyle/>
                    <a:p>
                      <a:pPr algn="ctr" rtl="0" fontAlgn="base"/>
                      <a:r>
                        <a:rPr lang="en-GB" sz="1200" b="1">
                          <a:effectLst/>
                        </a:rPr>
                        <a:t>Intent</a:t>
                      </a:r>
                    </a:p>
                  </a:txBody>
                  <a:tcPr>
                    <a:solidFill>
                      <a:schemeClr val="accent1">
                        <a:lumMod val="40000"/>
                        <a:lumOff val="60000"/>
                      </a:schemeClr>
                    </a:solidFill>
                  </a:tcPr>
                </a:tc>
                <a:extLst>
                  <a:ext uri="{0D108BD9-81ED-4DB2-BD59-A6C34878D82A}">
                    <a16:rowId xmlns:a16="http://schemas.microsoft.com/office/drawing/2014/main" val="587719170"/>
                  </a:ext>
                </a:extLst>
              </a:tr>
              <a:tr h="1367744">
                <a:tc>
                  <a:txBody>
                    <a:bodyPr/>
                    <a:lstStyle/>
                    <a:p>
                      <a:pPr marL="0" marR="0" lvl="0" indent="0" algn="l">
                        <a:lnSpc>
                          <a:spcPct val="100000"/>
                        </a:lnSpc>
                        <a:spcBef>
                          <a:spcPts val="0"/>
                        </a:spcBef>
                        <a:spcAft>
                          <a:spcPts val="0"/>
                        </a:spcAft>
                        <a:buNone/>
                      </a:pPr>
                      <a:r>
                        <a:rPr lang="en-GB" sz="1000" b="0" i="0" u="none" strike="noStrike" noProof="0">
                          <a:effectLst/>
                        </a:rPr>
                        <a:t>Our curriculum teaches children about a wide range of music and music technology, giving them opportunities to develop their musical appreciation and learn skills used in the modern music industry. All pupils have the opportunity to learn how to play tuned instruments, including glockenspiels and recorders, as well as access to our extra-curricular programme of instrumental lessons, bands and choirs. We understand the critical importance of music in our everyday life and seek to lay foundations that will broaden their cultural capital as well as develop their enjoyment and love of music. Our staff are focused on providing children with enjoyable musical experiences, nurturing confidence, social awareness </a:t>
                      </a:r>
                      <a:endParaRPr lang="en-GB" sz="1000"/>
                    </a:p>
                    <a:p>
                      <a:pPr marL="0" marR="0" lvl="0" indent="0" algn="l">
                        <a:lnSpc>
                          <a:spcPct val="100000"/>
                        </a:lnSpc>
                        <a:spcBef>
                          <a:spcPts val="0"/>
                        </a:spcBef>
                        <a:spcAft>
                          <a:spcPts val="0"/>
                        </a:spcAft>
                        <a:buNone/>
                      </a:pPr>
                      <a:r>
                        <a:rPr lang="en-GB" sz="1000" b="0" i="0" u="none" strike="noStrike" noProof="0">
                          <a:effectLst/>
                        </a:rPr>
                        <a:t>and self-esteem.</a:t>
                      </a:r>
                      <a:endParaRPr lang="en-GB" sz="1000"/>
                    </a:p>
                  </a:txBody>
                  <a:tcPr/>
                </a:tc>
                <a:extLst>
                  <a:ext uri="{0D108BD9-81ED-4DB2-BD59-A6C34878D82A}">
                    <a16:rowId xmlns:a16="http://schemas.microsoft.com/office/drawing/2014/main" val="3176277439"/>
                  </a:ext>
                </a:extLst>
              </a:tr>
            </a:tbl>
          </a:graphicData>
        </a:graphic>
      </p:graphicFrame>
    </p:spTree>
    <p:extLst>
      <p:ext uri="{BB962C8B-B14F-4D97-AF65-F5344CB8AC3E}">
        <p14:creationId xmlns:p14="http://schemas.microsoft.com/office/powerpoint/2010/main" val="4069825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Logo&#10;&#10;Description automatically generated">
            <a:extLst>
              <a:ext uri="{FF2B5EF4-FFF2-40B4-BE49-F238E27FC236}">
                <a16:creationId xmlns:a16="http://schemas.microsoft.com/office/drawing/2014/main" id="{383FC4E8-C945-F96E-1802-30316FAD8665}"/>
              </a:ext>
            </a:extLst>
          </p:cNvPr>
          <p:cNvPicPr>
            <a:picLocks noChangeAspect="1"/>
          </p:cNvPicPr>
          <p:nvPr/>
        </p:nvPicPr>
        <p:blipFill>
          <a:blip r:embed="rId2"/>
          <a:stretch>
            <a:fillRect/>
          </a:stretch>
        </p:blipFill>
        <p:spPr>
          <a:xfrm>
            <a:off x="9850437" y="57626"/>
            <a:ext cx="2031613" cy="849352"/>
          </a:xfrm>
          <a:prstGeom prst="rect">
            <a:avLst/>
          </a:prstGeom>
        </p:spPr>
      </p:pic>
      <p:sp>
        <p:nvSpPr>
          <p:cNvPr id="12" name="TextBox 11">
            <a:extLst>
              <a:ext uri="{FF2B5EF4-FFF2-40B4-BE49-F238E27FC236}">
                <a16:creationId xmlns:a16="http://schemas.microsoft.com/office/drawing/2014/main" id="{BD15AA52-6168-9D85-44D9-C026A433F051}"/>
              </a:ext>
            </a:extLst>
          </p:cNvPr>
          <p:cNvSpPr txBox="1"/>
          <p:nvPr/>
        </p:nvSpPr>
        <p:spPr>
          <a:xfrm>
            <a:off x="4588329" y="224971"/>
            <a:ext cx="274320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dirty="0">
                <a:cs typeface="Calibri"/>
              </a:rPr>
              <a:t>Music LTP</a:t>
            </a:r>
          </a:p>
          <a:p>
            <a:pPr algn="ctr"/>
            <a:r>
              <a:rPr lang="en-GB" sz="1600" dirty="0">
                <a:cs typeface="Calibri"/>
              </a:rPr>
              <a:t>Year Group Map</a:t>
            </a:r>
          </a:p>
          <a:p>
            <a:pPr algn="ctr"/>
            <a:endParaRPr lang="en-GB" sz="1600" b="1">
              <a:cs typeface="Segoe UI"/>
            </a:endParaRPr>
          </a:p>
          <a:p>
            <a:pPr algn="ctr"/>
            <a:endParaRPr lang="en-GB" sz="1600">
              <a:cs typeface="Calibri"/>
            </a:endParaRPr>
          </a:p>
        </p:txBody>
      </p:sp>
      <p:sp>
        <p:nvSpPr>
          <p:cNvPr id="15" name="Rectangle 14">
            <a:extLst>
              <a:ext uri="{FF2B5EF4-FFF2-40B4-BE49-F238E27FC236}">
                <a16:creationId xmlns:a16="http://schemas.microsoft.com/office/drawing/2014/main" id="{6E4B4121-AD7D-FE80-B22A-7AF3B2532570}"/>
              </a:ext>
            </a:extLst>
          </p:cNvPr>
          <p:cNvSpPr/>
          <p:nvPr/>
        </p:nvSpPr>
        <p:spPr>
          <a:xfrm>
            <a:off x="78014" y="59871"/>
            <a:ext cx="12001499" cy="668564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 name="Table 2">
            <a:extLst>
              <a:ext uri="{FF2B5EF4-FFF2-40B4-BE49-F238E27FC236}">
                <a16:creationId xmlns:a16="http://schemas.microsoft.com/office/drawing/2014/main" id="{4FB09B46-7284-84C6-F066-3E2106805B25}"/>
              </a:ext>
            </a:extLst>
          </p:cNvPr>
          <p:cNvGraphicFramePr>
            <a:graphicFrameLocks noGrp="1"/>
          </p:cNvGraphicFramePr>
          <p:nvPr>
            <p:extLst>
              <p:ext uri="{D42A27DB-BD31-4B8C-83A1-F6EECF244321}">
                <p14:modId xmlns:p14="http://schemas.microsoft.com/office/powerpoint/2010/main" val="2604845750"/>
              </p:ext>
            </p:extLst>
          </p:nvPr>
        </p:nvGraphicFramePr>
        <p:xfrm>
          <a:off x="107751" y="839627"/>
          <a:ext cx="11885829" cy="604647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3572009335"/>
                    </a:ext>
                  </a:extLst>
                </a:gridCol>
                <a:gridCol w="2168071">
                  <a:extLst>
                    <a:ext uri="{9D8B030D-6E8A-4147-A177-3AD203B41FA5}">
                      <a16:colId xmlns:a16="http://schemas.microsoft.com/office/drawing/2014/main" val="1661860471"/>
                    </a:ext>
                  </a:extLst>
                </a:gridCol>
                <a:gridCol w="1787071">
                  <a:extLst>
                    <a:ext uri="{9D8B030D-6E8A-4147-A177-3AD203B41FA5}">
                      <a16:colId xmlns:a16="http://schemas.microsoft.com/office/drawing/2014/main" val="2593684130"/>
                    </a:ext>
                  </a:extLst>
                </a:gridCol>
                <a:gridCol w="1820760">
                  <a:extLst>
                    <a:ext uri="{9D8B030D-6E8A-4147-A177-3AD203B41FA5}">
                      <a16:colId xmlns:a16="http://schemas.microsoft.com/office/drawing/2014/main" val="3796672345"/>
                    </a:ext>
                  </a:extLst>
                </a:gridCol>
                <a:gridCol w="1697976">
                  <a:extLst>
                    <a:ext uri="{9D8B030D-6E8A-4147-A177-3AD203B41FA5}">
                      <a16:colId xmlns:a16="http://schemas.microsoft.com/office/drawing/2014/main" val="4145745809"/>
                    </a:ext>
                  </a:extLst>
                </a:gridCol>
                <a:gridCol w="1579756">
                  <a:extLst>
                    <a:ext uri="{9D8B030D-6E8A-4147-A177-3AD203B41FA5}">
                      <a16:colId xmlns:a16="http://schemas.microsoft.com/office/drawing/2014/main" val="2415500485"/>
                    </a:ext>
                  </a:extLst>
                </a:gridCol>
                <a:gridCol w="1816195">
                  <a:extLst>
                    <a:ext uri="{9D8B030D-6E8A-4147-A177-3AD203B41FA5}">
                      <a16:colId xmlns:a16="http://schemas.microsoft.com/office/drawing/2014/main" val="558310870"/>
                    </a:ext>
                  </a:extLst>
                </a:gridCol>
              </a:tblGrid>
              <a:tr h="121810">
                <a:tc>
                  <a:txBody>
                    <a:bodyPr/>
                    <a:lstStyle/>
                    <a:p>
                      <a:pPr algn="ctr" rtl="0" fontAlgn="base"/>
                      <a:r>
                        <a:rPr lang="en-GB" sz="1200" b="1" dirty="0">
                          <a:effectLst/>
                        </a:rPr>
                        <a:t>Year Group</a:t>
                      </a:r>
                    </a:p>
                  </a:txBody>
                  <a:tcPr>
                    <a:solidFill>
                      <a:schemeClr val="accent1">
                        <a:lumMod val="40000"/>
                        <a:lumOff val="60000"/>
                      </a:schemeClr>
                    </a:solidFill>
                  </a:tcPr>
                </a:tc>
                <a:tc>
                  <a:txBody>
                    <a:bodyPr/>
                    <a:lstStyle/>
                    <a:p>
                      <a:pPr lvl="0" algn="ctr">
                        <a:buNone/>
                      </a:pPr>
                      <a:r>
                        <a:rPr lang="en-GB" sz="1200" b="1" dirty="0">
                          <a:effectLst/>
                        </a:rPr>
                        <a:t>Autumn 1</a:t>
                      </a:r>
                    </a:p>
                  </a:txBody>
                  <a:tcPr>
                    <a:solidFill>
                      <a:schemeClr val="accent1">
                        <a:lumMod val="40000"/>
                        <a:lumOff val="60000"/>
                      </a:schemeClr>
                    </a:solidFill>
                  </a:tcPr>
                </a:tc>
                <a:tc>
                  <a:txBody>
                    <a:bodyPr/>
                    <a:lstStyle/>
                    <a:p>
                      <a:pPr lvl="0" algn="ctr">
                        <a:buNone/>
                      </a:pPr>
                      <a:r>
                        <a:rPr lang="en-GB" sz="1200" b="1" dirty="0">
                          <a:effectLst/>
                        </a:rPr>
                        <a:t>Autumn 2</a:t>
                      </a:r>
                    </a:p>
                  </a:txBody>
                  <a:tcPr>
                    <a:solidFill>
                      <a:schemeClr val="accent1">
                        <a:lumMod val="40000"/>
                        <a:lumOff val="60000"/>
                      </a:schemeClr>
                    </a:solidFill>
                  </a:tcPr>
                </a:tc>
                <a:tc>
                  <a:txBody>
                    <a:bodyPr/>
                    <a:lstStyle/>
                    <a:p>
                      <a:pPr lvl="0" algn="ctr">
                        <a:buNone/>
                      </a:pPr>
                      <a:r>
                        <a:rPr lang="en-GB" sz="1200" b="1" dirty="0">
                          <a:effectLst/>
                        </a:rPr>
                        <a:t>Spring 1</a:t>
                      </a:r>
                    </a:p>
                  </a:txBody>
                  <a:tcPr>
                    <a:solidFill>
                      <a:schemeClr val="accent1">
                        <a:lumMod val="40000"/>
                        <a:lumOff val="60000"/>
                      </a:schemeClr>
                    </a:solidFill>
                  </a:tcPr>
                </a:tc>
                <a:tc>
                  <a:txBody>
                    <a:bodyPr/>
                    <a:lstStyle/>
                    <a:p>
                      <a:pPr lvl="0" algn="ctr">
                        <a:buNone/>
                      </a:pPr>
                      <a:r>
                        <a:rPr lang="en-GB" sz="1200" b="1" dirty="0">
                          <a:effectLst/>
                        </a:rPr>
                        <a:t>Spring 2</a:t>
                      </a:r>
                    </a:p>
                  </a:txBody>
                  <a:tcPr>
                    <a:solidFill>
                      <a:schemeClr val="accent1">
                        <a:lumMod val="40000"/>
                        <a:lumOff val="60000"/>
                      </a:schemeClr>
                    </a:solidFill>
                  </a:tcPr>
                </a:tc>
                <a:tc>
                  <a:txBody>
                    <a:bodyPr/>
                    <a:lstStyle/>
                    <a:p>
                      <a:pPr lvl="0" algn="ctr">
                        <a:buNone/>
                      </a:pPr>
                      <a:r>
                        <a:rPr lang="en-GB" sz="1200" b="1" dirty="0">
                          <a:effectLst/>
                        </a:rPr>
                        <a:t>Summer 1</a:t>
                      </a:r>
                    </a:p>
                  </a:txBody>
                  <a:tcPr>
                    <a:solidFill>
                      <a:schemeClr val="accent1">
                        <a:lumMod val="40000"/>
                        <a:lumOff val="60000"/>
                      </a:schemeClr>
                    </a:solidFill>
                  </a:tcPr>
                </a:tc>
                <a:tc>
                  <a:txBody>
                    <a:bodyPr/>
                    <a:lstStyle/>
                    <a:p>
                      <a:pPr lvl="0" algn="ctr">
                        <a:buNone/>
                      </a:pPr>
                      <a:r>
                        <a:rPr lang="en-GB" sz="1200" b="1" dirty="0">
                          <a:effectLst/>
                        </a:rPr>
                        <a:t>Summer 2</a:t>
                      </a:r>
                    </a:p>
                  </a:txBody>
                  <a:tcPr>
                    <a:solidFill>
                      <a:schemeClr val="accent1">
                        <a:lumMod val="40000"/>
                        <a:lumOff val="60000"/>
                      </a:schemeClr>
                    </a:solidFill>
                  </a:tcPr>
                </a:tc>
                <a:extLst>
                  <a:ext uri="{0D108BD9-81ED-4DB2-BD59-A6C34878D82A}">
                    <a16:rowId xmlns:a16="http://schemas.microsoft.com/office/drawing/2014/main" val="587719170"/>
                  </a:ext>
                </a:extLst>
              </a:tr>
              <a:tr h="590550">
                <a:tc>
                  <a:txBody>
                    <a:bodyPr/>
                    <a:lstStyle/>
                    <a:p>
                      <a:pPr lvl="0">
                        <a:buNone/>
                      </a:pPr>
                      <a:endParaRPr lang="en-GB" sz="10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EYFS</a:t>
                      </a:r>
                      <a:endParaRPr lang="en-GB" sz="800" b="1" i="0" u="none" strike="noStrike" noProof="0" dirty="0">
                        <a:effectLst/>
                        <a:latin typeface="Calibri"/>
                      </a:endParaRPr>
                    </a:p>
                  </a:txBody>
                  <a:tcPr/>
                </a:tc>
                <a:tc>
                  <a:txBody>
                    <a:bodyPr/>
                    <a:lstStyle/>
                    <a:p>
                      <a:pPr lvl="0" algn="ctr">
                        <a:buNone/>
                      </a:pPr>
                      <a:r>
                        <a:rPr lang="en-GB" sz="800" b="1" i="0" u="none" strike="noStrike" noProof="0" dirty="0">
                          <a:effectLst/>
                          <a:latin typeface="Calibri"/>
                        </a:rPr>
                        <a:t>Music In Continuous Provision</a:t>
                      </a:r>
                    </a:p>
                  </a:txBody>
                  <a:tcPr/>
                </a:tc>
                <a:tc>
                  <a:txBody>
                    <a:bodyPr/>
                    <a:lstStyle/>
                    <a:p>
                      <a:pPr lvl="0" algn="ctr">
                        <a:buNone/>
                      </a:pPr>
                      <a:r>
                        <a:rPr lang="en-GB" sz="800" b="1" i="0" u="none" strike="noStrike" noProof="0" dirty="0">
                          <a:effectLst/>
                          <a:latin typeface="Calibri"/>
                        </a:rPr>
                        <a:t>Nativity </a:t>
                      </a:r>
                      <a:endParaRPr lang="en-US" sz="800" b="0" i="0" u="none" strike="noStrike" noProof="0" dirty="0">
                        <a:effectLst/>
                      </a:endParaRPr>
                    </a:p>
                    <a:p>
                      <a:pPr lvl="0" algn="ctr">
                        <a:buNone/>
                      </a:pPr>
                      <a:r>
                        <a:rPr lang="en-GB" sz="800" b="0" i="0" u="none" strike="noStrike" noProof="0" dirty="0">
                          <a:effectLst/>
                          <a:latin typeface="Calibri"/>
                        </a:rPr>
                        <a:t>Pupils learn to sing together and to perform.</a:t>
                      </a:r>
                      <a:endParaRPr lang="en-GB" dirty="0"/>
                    </a:p>
                  </a:txBody>
                  <a:tcPr/>
                </a:tc>
                <a:tc>
                  <a:txBody>
                    <a:bodyPr/>
                    <a:lstStyle/>
                    <a:p>
                      <a:pPr lvl="0" algn="ctr">
                        <a:buNone/>
                      </a:pPr>
                      <a:r>
                        <a:rPr lang="en-GB" sz="800" b="1" i="0" u="none" strike="noStrike" noProof="0" dirty="0">
                          <a:effectLst/>
                          <a:latin typeface="Calibri"/>
                        </a:rPr>
                        <a:t>My Stories</a:t>
                      </a:r>
                    </a:p>
                    <a:p>
                      <a:pPr lvl="0" algn="ctr">
                        <a:buNone/>
                      </a:pPr>
                      <a:r>
                        <a:rPr lang="en-GB" sz="800" b="0" i="0" u="none" strike="noStrike" noProof="0" dirty="0">
                          <a:effectLst/>
                          <a:latin typeface="Calibri"/>
                        </a:rPr>
                        <a:t>Pupils listen and respond.</a:t>
                      </a:r>
                    </a:p>
                  </a:txBody>
                  <a:tcPr/>
                </a:tc>
                <a:tc>
                  <a:txBody>
                    <a:bodyPr/>
                    <a:lstStyle/>
                    <a:p>
                      <a:pPr lvl="0" algn="ctr">
                        <a:buNone/>
                      </a:pPr>
                      <a:r>
                        <a:rPr lang="en-GB" sz="800" b="1" i="0" u="none" strike="noStrike" noProof="0" dirty="0">
                          <a:effectLst/>
                          <a:latin typeface="Calibri"/>
                        </a:rPr>
                        <a:t>Everyone/Spring Concert</a:t>
                      </a:r>
                    </a:p>
                    <a:p>
                      <a:pPr lvl="0" algn="ctr">
                        <a:buNone/>
                      </a:pPr>
                      <a:r>
                        <a:rPr lang="en-GB" sz="800" b="0" i="0" u="none" strike="noStrike" noProof="0" dirty="0">
                          <a:effectLst/>
                        </a:rPr>
                        <a:t>Pupils listen and respond.</a:t>
                      </a:r>
                      <a:endParaRPr lang="en-GB" dirty="0"/>
                    </a:p>
                  </a:txBody>
                  <a:tcPr/>
                </a:tc>
                <a:tc>
                  <a:txBody>
                    <a:bodyPr/>
                    <a:lstStyle/>
                    <a:p>
                      <a:pPr lvl="0" algn="ctr">
                        <a:buNone/>
                      </a:pPr>
                      <a:r>
                        <a:rPr lang="en-GB" sz="800" b="1" i="0" u="none" strike="noStrike" noProof="0" dirty="0">
                          <a:effectLst/>
                          <a:latin typeface="Calibri"/>
                        </a:rPr>
                        <a:t>Our World</a:t>
                      </a:r>
                    </a:p>
                    <a:p>
                      <a:pPr lvl="0" algn="ctr">
                        <a:buNone/>
                      </a:pPr>
                      <a:r>
                        <a:rPr lang="en-GB" sz="800" b="0" i="0" u="none" strike="noStrike" noProof="0" dirty="0">
                          <a:effectLst/>
                        </a:rPr>
                        <a:t>Pupils learn to sing nursery rhymes and action songs</a:t>
                      </a:r>
                      <a:endParaRPr lang="en-GB" dirty="0"/>
                    </a:p>
                  </a:txBody>
                  <a:tcPr/>
                </a:tc>
                <a:tc>
                  <a:txBody>
                    <a:bodyPr/>
                    <a:lstStyle/>
                    <a:p>
                      <a:pPr lvl="0" algn="ctr">
                        <a:buNone/>
                      </a:pPr>
                      <a:r>
                        <a:rPr lang="en-GB" sz="800" b="1" i="0" u="none" strike="noStrike" noProof="0" dirty="0">
                          <a:effectLst/>
                          <a:latin typeface="Calibri"/>
                        </a:rPr>
                        <a:t>Big Bear Funk/Summer Concert</a:t>
                      </a:r>
                    </a:p>
                    <a:p>
                      <a:pPr marL="0" lvl="0" indent="0" algn="ctr">
                        <a:lnSpc>
                          <a:spcPct val="100000"/>
                        </a:lnSpc>
                        <a:spcBef>
                          <a:spcPts val="0"/>
                        </a:spcBef>
                        <a:spcAft>
                          <a:spcPts val="0"/>
                        </a:spcAft>
                        <a:buNone/>
                      </a:pPr>
                      <a:r>
                        <a:rPr lang="en-GB" sz="800" b="0" i="0" u="none" strike="noStrike" noProof="0" dirty="0">
                          <a:effectLst/>
                        </a:rPr>
                        <a:t>Pupils learn to sing and revisit  nursery rhymes and action songs.</a:t>
                      </a:r>
                      <a:endParaRPr lang="en-GB" dirty="0"/>
                    </a:p>
                    <a:p>
                      <a:pPr lvl="0" algn="ctr">
                        <a:buNone/>
                      </a:pPr>
                      <a:endParaRPr lang="en-GB" sz="800" b="1" i="0" u="none" strike="noStrike" noProof="0">
                        <a:effectLst/>
                        <a:latin typeface="Calibri"/>
                      </a:endParaRPr>
                    </a:p>
                  </a:txBody>
                  <a:tcPr/>
                </a:tc>
                <a:extLst>
                  <a:ext uri="{0D108BD9-81ED-4DB2-BD59-A6C34878D82A}">
                    <a16:rowId xmlns:a16="http://schemas.microsoft.com/office/drawing/2014/main" val="3176277439"/>
                  </a:ext>
                </a:extLst>
              </a:tr>
              <a:tr h="878541">
                <a:tc>
                  <a:txBody>
                    <a:bodyPr/>
                    <a:lstStyle/>
                    <a:p>
                      <a:pPr lvl="0">
                        <a:buNone/>
                      </a:pPr>
                      <a:endParaRPr lang="en-GB" sz="8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Year 1</a:t>
                      </a:r>
                    </a:p>
                    <a:p>
                      <a:pPr lvl="0" algn="ctr">
                        <a:buNone/>
                      </a:pPr>
                      <a:endParaRPr lang="en-GB" sz="1200" b="1" i="0" u="none" strike="noStrike" noProof="0">
                        <a:effectLst/>
                        <a:latin typeface="Calibri"/>
                      </a:endParaRPr>
                    </a:p>
                    <a:p>
                      <a:pPr lvl="0" algn="ctr">
                        <a:buNone/>
                      </a:pPr>
                      <a:endParaRPr lang="en-GB" sz="1200" b="1" i="0" u="none" strike="noStrike" noProof="0">
                        <a:effectLst/>
                        <a:latin typeface="Calibri"/>
                      </a:endParaRPr>
                    </a:p>
                  </a:txBody>
                  <a:tcPr/>
                </a:tc>
                <a:tc>
                  <a:txBody>
                    <a:bodyPr/>
                    <a:lstStyle/>
                    <a:p>
                      <a:pPr lvl="0" algn="ctr">
                        <a:buNone/>
                      </a:pPr>
                      <a:r>
                        <a:rPr lang="en-GB" sz="800" b="1" i="0" u="none" strike="noStrike" noProof="0" dirty="0">
                          <a:effectLst/>
                          <a:latin typeface="Calibri"/>
                        </a:rPr>
                        <a:t>Hey You!</a:t>
                      </a:r>
                    </a:p>
                    <a:p>
                      <a:pPr lvl="0" algn="ctr">
                        <a:buNone/>
                      </a:pPr>
                      <a:r>
                        <a:rPr lang="en-GB" sz="800" dirty="0"/>
                        <a:t>Pupils learn how pulse, rhythm and pitch work together.</a:t>
                      </a:r>
                      <a:endParaRPr lang="en-GB" sz="800" b="0" i="0" u="none" strike="noStrike" noProof="0" dirty="0">
                        <a:effectLst/>
                        <a:latin typeface="Calibri"/>
                      </a:endParaRPr>
                    </a:p>
                    <a:p>
                      <a:pPr lvl="0" algn="ctr">
                        <a:buNone/>
                      </a:pPr>
                      <a:endParaRPr lang="en-GB" sz="800" b="0" i="0" u="none" strike="noStrike" noProof="0">
                        <a:effectLst/>
                        <a:latin typeface="Calibri"/>
                      </a:endParaRPr>
                    </a:p>
                  </a:txBody>
                  <a:tcPr/>
                </a:tc>
                <a:tc>
                  <a:txBody>
                    <a:bodyPr/>
                    <a:lstStyle/>
                    <a:p>
                      <a:pPr lvl="0" algn="ctr">
                        <a:buNone/>
                      </a:pPr>
                      <a:r>
                        <a:rPr lang="en-GB" sz="800" b="1" i="0" u="none" strike="noStrike" noProof="0" dirty="0">
                          <a:effectLst/>
                          <a:latin typeface="Calibri"/>
                        </a:rPr>
                        <a:t>Rhythm In The Way/Nativity </a:t>
                      </a:r>
                      <a:endParaRPr lang="en-US" dirty="0"/>
                    </a:p>
                    <a:p>
                      <a:pPr lvl="0" algn="ctr">
                        <a:buNone/>
                      </a:pPr>
                      <a:r>
                        <a:rPr lang="en-GB" sz="800" b="0" i="0" u="none" strike="noStrike" noProof="0" dirty="0">
                          <a:effectLst/>
                          <a:latin typeface="Calibri"/>
                        </a:rPr>
                        <a:t>Pupils learn to sing together and to perform.</a:t>
                      </a:r>
                    </a:p>
                  </a:txBody>
                  <a:tcPr/>
                </a:tc>
                <a:tc>
                  <a:txBody>
                    <a:bodyPr/>
                    <a:lstStyle/>
                    <a:p>
                      <a:pPr lvl="0" algn="ctr">
                        <a:buNone/>
                      </a:pPr>
                      <a:r>
                        <a:rPr lang="en-GB" sz="800" b="1" i="0" u="none" strike="noStrike" noProof="0" dirty="0">
                          <a:latin typeface="Calibri"/>
                        </a:rPr>
                        <a:t>In the Groove </a:t>
                      </a:r>
                      <a:endParaRPr lang="en-GB" sz="800" b="0" i="0" u="none" strike="noStrike" noProof="0" dirty="0">
                        <a:latin typeface="Calibri"/>
                      </a:endParaRPr>
                    </a:p>
                    <a:p>
                      <a:pPr lvl="0" algn="ctr">
                        <a:buNone/>
                      </a:pPr>
                      <a:r>
                        <a:rPr lang="en-GB" sz="800" b="0" i="0" u="none" strike="noStrike" noProof="0" dirty="0">
                          <a:latin typeface="Calibri"/>
                        </a:rPr>
                        <a:t>Pulse, rhythm and pitch in different styles of music. </a:t>
                      </a:r>
                      <a:endParaRPr lang="en-GB" b="0" i="0" u="none" strike="noStrike" noProof="0" dirty="0">
                        <a:latin typeface="Calibri"/>
                      </a:endParaRPr>
                    </a:p>
                  </a:txBody>
                  <a:tcPr/>
                </a:tc>
                <a:tc>
                  <a:txBody>
                    <a:bodyPr/>
                    <a:lstStyle/>
                    <a:p>
                      <a:pPr lvl="0" algn="ctr">
                        <a:buNone/>
                      </a:pPr>
                      <a:r>
                        <a:rPr lang="en-GB" sz="800" b="1" i="0" u="none" strike="noStrike" noProof="0" dirty="0">
                          <a:latin typeface="Calibri"/>
                        </a:rPr>
                        <a:t>Round and Round/Spring Concert</a:t>
                      </a:r>
                      <a:endParaRPr lang="en-GB" sz="800" b="0" i="0" u="none" strike="noStrike" noProof="0" dirty="0">
                        <a:latin typeface="Calibri"/>
                      </a:endParaRPr>
                    </a:p>
                    <a:p>
                      <a:pPr lvl="0" algn="ctr">
                        <a:buNone/>
                      </a:pPr>
                      <a:r>
                        <a:rPr lang="en-GB" sz="800" b="0" i="0" u="none" strike="noStrike" noProof="0" dirty="0">
                          <a:latin typeface="Calibri"/>
                        </a:rPr>
                        <a:t>Bossa Nova </a:t>
                      </a:r>
                      <a:endParaRPr lang="en-GB" b="0" dirty="0"/>
                    </a:p>
                  </a:txBody>
                  <a:tcPr/>
                </a:tc>
                <a:tc>
                  <a:txBody>
                    <a:bodyPr/>
                    <a:lstStyle/>
                    <a:p>
                      <a:pPr lvl="0" algn="ctr">
                        <a:buNone/>
                      </a:pPr>
                      <a:r>
                        <a:rPr lang="en-GB" sz="800" b="1" dirty="0"/>
                        <a:t>Your Imagination</a:t>
                      </a:r>
                    </a:p>
                    <a:p>
                      <a:pPr lvl="0" algn="ctr">
                        <a:buNone/>
                      </a:pPr>
                      <a:r>
                        <a:rPr lang="en-GB" sz="800" b="0" i="0" u="none" strike="noStrike" noProof="0" dirty="0">
                          <a:latin typeface="Calibri"/>
                        </a:rPr>
                        <a:t>Pupils learn to sing together and to perform.</a:t>
                      </a:r>
                      <a:endParaRPr lang="en-GB"/>
                    </a:p>
                    <a:p>
                      <a:pPr lvl="0" algn="ctr">
                        <a:buNone/>
                      </a:pPr>
                      <a:endParaRPr lang="en-GB"/>
                    </a:p>
                  </a:txBody>
                  <a:tcPr/>
                </a:tc>
                <a:tc>
                  <a:txBody>
                    <a:bodyPr/>
                    <a:lstStyle/>
                    <a:p>
                      <a:pPr lvl="0" algn="ctr">
                        <a:buNone/>
                      </a:pPr>
                      <a:r>
                        <a:rPr lang="en-GB" sz="800" b="1" dirty="0"/>
                        <a:t>Basics of Garageband/Summer Concert</a:t>
                      </a:r>
                    </a:p>
                    <a:p>
                      <a:pPr lvl="0" algn="ctr">
                        <a:buNone/>
                      </a:pPr>
                      <a:r>
                        <a:rPr lang="en-GB" sz="800" b="0" dirty="0"/>
                        <a:t>Pupils learn how to create tracks, import and delete loops, and replicate songs</a:t>
                      </a:r>
                      <a:endParaRPr lang="en-GB" sz="800" b="1" dirty="0"/>
                    </a:p>
                  </a:txBody>
                  <a:tcPr/>
                </a:tc>
                <a:extLst>
                  <a:ext uri="{0D108BD9-81ED-4DB2-BD59-A6C34878D82A}">
                    <a16:rowId xmlns:a16="http://schemas.microsoft.com/office/drawing/2014/main" val="2364297363"/>
                  </a:ext>
                </a:extLst>
              </a:tr>
              <a:tr h="544285">
                <a:tc>
                  <a:txBody>
                    <a:bodyPr/>
                    <a:lstStyle/>
                    <a:p>
                      <a:pPr lvl="0">
                        <a:buNone/>
                      </a:pPr>
                      <a:endParaRPr lang="en-GB" sz="8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Year 2</a:t>
                      </a:r>
                    </a:p>
                    <a:p>
                      <a:pPr lvl="0" algn="ctr">
                        <a:buNone/>
                      </a:pPr>
                      <a:endParaRPr lang="en-GB" sz="1200" b="1" i="0" u="none" strike="noStrike" noProof="0">
                        <a:effectLst/>
                        <a:latin typeface="Calibri"/>
                      </a:endParaRPr>
                    </a:p>
                    <a:p>
                      <a:pPr lvl="0" algn="ctr">
                        <a:buNone/>
                      </a:pPr>
                      <a:endParaRPr lang="en-GB" sz="1200" b="1" i="0" u="none" strike="noStrike" noProof="0">
                        <a:effectLst/>
                        <a:latin typeface="Calibri"/>
                      </a:endParaRPr>
                    </a:p>
                  </a:txBody>
                  <a:tcPr/>
                </a:tc>
                <a:tc>
                  <a:txBody>
                    <a:bodyPr/>
                    <a:lstStyle/>
                    <a:p>
                      <a:pPr lvl="0" algn="ctr">
                        <a:buNone/>
                      </a:pPr>
                      <a:r>
                        <a:rPr lang="en-GB" sz="800" b="1" i="0" u="none" strike="noStrike" noProof="0" dirty="0">
                          <a:effectLst/>
                          <a:latin typeface="Calibri"/>
                        </a:rPr>
                        <a:t>Hands, Feet, Heart</a:t>
                      </a:r>
                    </a:p>
                    <a:p>
                      <a:pPr lvl="0" algn="ctr">
                        <a:buNone/>
                      </a:pPr>
                      <a:r>
                        <a:rPr lang="en-GB" sz="800" b="0" i="0" u="none" strike="noStrike" noProof="0" dirty="0">
                          <a:effectLst/>
                        </a:rPr>
                        <a:t>Pupils learn to celebrate and learn about South African Music.</a:t>
                      </a:r>
                      <a:endParaRPr lang="en-GB" dirty="0"/>
                    </a:p>
                  </a:txBody>
                  <a:tcPr/>
                </a:tc>
                <a:tc>
                  <a:txBody>
                    <a:bodyPr/>
                    <a:lstStyle/>
                    <a:p>
                      <a:pPr lvl="0" algn="ctr">
                        <a:buNone/>
                      </a:pPr>
                      <a:r>
                        <a:rPr lang="en-GB" sz="800" b="1" i="0" u="none" strike="noStrike" noProof="0" dirty="0">
                          <a:effectLst/>
                          <a:latin typeface="Calibri"/>
                        </a:rPr>
                        <a:t>Ho </a:t>
                      </a:r>
                      <a:r>
                        <a:rPr lang="en-GB" sz="800" b="1" i="0" u="none" strike="noStrike" noProof="0" dirty="0" err="1">
                          <a:effectLst/>
                          <a:latin typeface="Calibri"/>
                        </a:rPr>
                        <a:t>Ho</a:t>
                      </a:r>
                      <a:r>
                        <a:rPr lang="en-GB" sz="800" b="1" i="0" u="none" strike="noStrike" noProof="0" dirty="0">
                          <a:effectLst/>
                          <a:latin typeface="Calibri"/>
                        </a:rPr>
                        <a:t> Ho/Christmas Concert</a:t>
                      </a:r>
                      <a:endParaRPr lang="en-US" sz="800" b="0" i="0" u="none" strike="noStrike" noProof="0" dirty="0">
                        <a:effectLst/>
                      </a:endParaRPr>
                    </a:p>
                    <a:p>
                      <a:pPr lvl="0" algn="ctr">
                        <a:buNone/>
                      </a:pPr>
                      <a:r>
                        <a:rPr lang="en-GB" sz="800" b="0" i="0" u="none" strike="noStrike" noProof="0" dirty="0">
                          <a:effectLst/>
                          <a:latin typeface="Calibri"/>
                        </a:rPr>
                        <a:t>Pupils learn to sing together and to perform.</a:t>
                      </a:r>
                      <a:endParaRPr lang="en-GB" dirty="0"/>
                    </a:p>
                  </a:txBody>
                  <a:tcPr/>
                </a:tc>
                <a:tc>
                  <a:txBody>
                    <a:bodyPr/>
                    <a:lstStyle/>
                    <a:p>
                      <a:pPr lvl="0" algn="ctr">
                        <a:buNone/>
                      </a:pPr>
                      <a:r>
                        <a:rPr lang="en-GB" sz="800" b="1" i="0" u="none" strike="noStrike" noProof="0" dirty="0">
                          <a:effectLst/>
                          <a:latin typeface="Calibri"/>
                        </a:rPr>
                        <a:t>I Wanna Play in a Band</a:t>
                      </a:r>
                    </a:p>
                    <a:p>
                      <a:pPr lvl="0" algn="ctr">
                        <a:lnSpc>
                          <a:spcPct val="100000"/>
                        </a:lnSpc>
                        <a:spcBef>
                          <a:spcPts val="0"/>
                        </a:spcBef>
                        <a:spcAft>
                          <a:spcPts val="0"/>
                        </a:spcAft>
                        <a:buNone/>
                      </a:pPr>
                      <a:r>
                        <a:rPr lang="en-GB" sz="800" b="0" i="0" u="none" strike="noStrike" noProof="0" dirty="0">
                          <a:effectLst/>
                        </a:rPr>
                        <a:t>Pupils learn about singing and playing together in an ensemble.</a:t>
                      </a:r>
                      <a:endParaRPr lang="en-GB" dirty="0"/>
                    </a:p>
                    <a:p>
                      <a:pPr lvl="0" algn="ctr">
                        <a:lnSpc>
                          <a:spcPct val="100000"/>
                        </a:lnSpc>
                        <a:spcBef>
                          <a:spcPts val="0"/>
                        </a:spcBef>
                        <a:spcAft>
                          <a:spcPts val="0"/>
                        </a:spcAft>
                        <a:buNone/>
                      </a:pPr>
                      <a:r>
                        <a:rPr lang="en-GB" sz="800" b="0" i="0" u="none" strike="noStrike" noProof="0" dirty="0">
                          <a:effectLst/>
                        </a:rPr>
                        <a:t>Pupils learn to sing, play, improvise and compose, they listen and appraise classic Rock songs.</a:t>
                      </a:r>
                      <a:endParaRPr lang="en-GB" dirty="0"/>
                    </a:p>
                  </a:txBody>
                  <a:tcPr/>
                </a:tc>
                <a:tc>
                  <a:txBody>
                    <a:bodyPr/>
                    <a:lstStyle/>
                    <a:p>
                      <a:pPr lvl="0" algn="ctr">
                        <a:buNone/>
                      </a:pPr>
                      <a:r>
                        <a:rPr lang="en-GB" sz="800" b="1" i="0" u="none" strike="noStrike" noProof="0" dirty="0">
                          <a:effectLst/>
                          <a:latin typeface="Calibri"/>
                        </a:rPr>
                        <a:t>Zootime/Spring Concert</a:t>
                      </a:r>
                      <a:endParaRPr lang="en-GB" sz="800" b="0" i="0" u="none" strike="noStrike" noProof="0" dirty="0">
                        <a:effectLst/>
                      </a:endParaRPr>
                    </a:p>
                    <a:p>
                      <a:pPr lvl="0" algn="ctr">
                        <a:buNone/>
                      </a:pPr>
                      <a:r>
                        <a:rPr lang="en-GB" sz="800" b="0" i="0" u="none" strike="noStrike" noProof="0" dirty="0">
                          <a:effectLst/>
                          <a:latin typeface="Calibri"/>
                        </a:rPr>
                        <a:t>Pupils learn a reggae song, and how to be</a:t>
                      </a:r>
                      <a:r>
                        <a:rPr lang="en-GB" sz="800" b="0" i="0" u="none" strike="noStrike" noProof="0" dirty="0">
                          <a:effectLst/>
                        </a:rPr>
                        <a:t> active musicians.</a:t>
                      </a:r>
                      <a:endParaRPr lang="en-GB" sz="800" b="1" i="0" u="none" strike="noStrike" noProof="0" dirty="0">
                        <a:effectLst/>
                        <a:latin typeface="Calibri"/>
                      </a:endParaRPr>
                    </a:p>
                  </a:txBody>
                  <a:tcPr/>
                </a:tc>
                <a:tc>
                  <a:txBody>
                    <a:bodyPr/>
                    <a:lstStyle/>
                    <a:p>
                      <a:pPr lvl="0" algn="ctr">
                        <a:buNone/>
                      </a:pPr>
                      <a:r>
                        <a:rPr lang="en-GB" sz="800" b="1" i="0" u="none" strike="noStrike" noProof="0" dirty="0">
                          <a:effectLst/>
                          <a:latin typeface="Calibri"/>
                        </a:rPr>
                        <a:t>Friendship Song</a:t>
                      </a:r>
                    </a:p>
                    <a:p>
                      <a:pPr lvl="0" algn="ctr">
                        <a:buNone/>
                      </a:pPr>
                      <a:r>
                        <a:rPr lang="en-GB" sz="800" b="0" i="0" u="none" strike="noStrike" noProof="0" dirty="0">
                          <a:effectLst/>
                        </a:rPr>
                        <a:t>Pupils focus on one song. The  interrelated dimensions of music, singing and playing instruments are all linked.</a:t>
                      </a:r>
                      <a:endParaRPr lang="en-GB" dirty="0"/>
                    </a:p>
                  </a:txBody>
                  <a:tcPr/>
                </a:tc>
                <a:tc>
                  <a:txBody>
                    <a:bodyPr/>
                    <a:lstStyle/>
                    <a:p>
                      <a:pPr lvl="0" algn="ctr">
                        <a:buNone/>
                      </a:pPr>
                      <a:r>
                        <a:rPr lang="en-GB" sz="800" b="1" i="0" u="none" strike="noStrike" noProof="0" dirty="0">
                          <a:effectLst/>
                          <a:latin typeface="Calibri"/>
                        </a:rPr>
                        <a:t>Garageband 2: Disco Music/Summer Concert</a:t>
                      </a:r>
                    </a:p>
                    <a:p>
                      <a:pPr lvl="0" algn="ctr">
                        <a:buNone/>
                      </a:pPr>
                      <a:r>
                        <a:rPr lang="en-GB" sz="800" b="0" i="0" u="none" strike="noStrike" noProof="0" dirty="0">
                          <a:effectLst/>
                          <a:latin typeface="Calibri"/>
                        </a:rPr>
                        <a:t>Pupils build on their previous knowledge, using loops that fit the disco style to create their own disco composition</a:t>
                      </a:r>
                      <a:endParaRPr lang="en-GB" sz="800" b="1" i="0" u="none" strike="noStrike" noProof="0" dirty="0">
                        <a:effectLst/>
                        <a:latin typeface="Calibri"/>
                      </a:endParaRPr>
                    </a:p>
                  </a:txBody>
                  <a:tcPr/>
                </a:tc>
                <a:extLst>
                  <a:ext uri="{0D108BD9-81ED-4DB2-BD59-A6C34878D82A}">
                    <a16:rowId xmlns:a16="http://schemas.microsoft.com/office/drawing/2014/main" val="4061263784"/>
                  </a:ext>
                </a:extLst>
              </a:tr>
              <a:tr h="644071">
                <a:tc>
                  <a:txBody>
                    <a:bodyPr/>
                    <a:lstStyle/>
                    <a:p>
                      <a:pPr lvl="0">
                        <a:buNone/>
                      </a:pPr>
                      <a:endParaRPr lang="en-GB" sz="8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Year 3</a:t>
                      </a:r>
                    </a:p>
                    <a:p>
                      <a:pPr lvl="0" algn="ctr">
                        <a:buNone/>
                      </a:pPr>
                      <a:endParaRPr lang="en-GB" sz="1200" b="1" i="0" u="none" strike="noStrike" noProof="0">
                        <a:effectLst/>
                        <a:latin typeface="Calibri"/>
                      </a:endParaRPr>
                    </a:p>
                  </a:txBody>
                  <a:tcPr/>
                </a:tc>
                <a:tc>
                  <a:txBody>
                    <a:bodyPr/>
                    <a:lstStyle/>
                    <a:p>
                      <a:pPr lvl="0" algn="ctr">
                        <a:buNone/>
                      </a:pPr>
                      <a:r>
                        <a:rPr lang="en-GB" sz="800" b="1" i="0" u="none" strike="noStrike" noProof="0" dirty="0">
                          <a:effectLst/>
                          <a:latin typeface="Calibri"/>
                        </a:rPr>
                        <a:t>Let your Spirit Fly</a:t>
                      </a:r>
                    </a:p>
                    <a:p>
                      <a:pPr lvl="0" algn="ctr">
                        <a:buNone/>
                      </a:pPr>
                      <a:r>
                        <a:rPr lang="en-GB" sz="800" b="0" i="0" u="none" strike="noStrike" noProof="0" dirty="0">
                          <a:effectLst/>
                        </a:rPr>
                        <a:t>Pupils learn one song. Pupils learn how the dimensions of music (pulse, rhythm, pitch etc), singing and playing instruments are all linked.</a:t>
                      </a:r>
                      <a:endParaRPr lang="en-GB" dirty="0"/>
                    </a:p>
                  </a:txBody>
                  <a:tcPr/>
                </a:tc>
                <a:tc>
                  <a:txBody>
                    <a:bodyPr/>
                    <a:lstStyle/>
                    <a:p>
                      <a:pPr lvl="0" algn="ctr">
                        <a:buNone/>
                      </a:pPr>
                      <a:r>
                        <a:rPr lang="en-GB" sz="800" b="1" i="0" u="none" strike="noStrike" noProof="0" dirty="0">
                          <a:effectLst/>
                          <a:latin typeface="Calibri"/>
                        </a:rPr>
                        <a:t>Glockenspiel Stage 1/Christmas Concert</a:t>
                      </a:r>
                      <a:endParaRPr lang="en-US" sz="800" b="0" i="0" u="none" strike="noStrike" noProof="0" dirty="0">
                        <a:effectLst/>
                      </a:endParaRPr>
                    </a:p>
                    <a:p>
                      <a:pPr lvl="0" algn="ctr">
                        <a:buNone/>
                      </a:pPr>
                      <a:r>
                        <a:rPr lang="en-GB" sz="800" b="0" i="0" u="none" strike="noStrike" noProof="0" dirty="0">
                          <a:effectLst/>
                          <a:latin typeface="Calibri"/>
                        </a:rPr>
                        <a:t>Pupils learn to sing together and to perform using the glockenspiel.</a:t>
                      </a:r>
                      <a:endParaRPr lang="en-GB" dirty="0"/>
                    </a:p>
                  </a:txBody>
                  <a:tcPr/>
                </a:tc>
                <a:tc>
                  <a:txBody>
                    <a:bodyPr/>
                    <a:lstStyle/>
                    <a:p>
                      <a:pPr lvl="0" algn="ctr">
                        <a:buNone/>
                      </a:pPr>
                      <a:r>
                        <a:rPr lang="en-GB" sz="800" b="1" i="0" u="none" strike="noStrike" noProof="0" dirty="0">
                          <a:effectLst/>
                        </a:rPr>
                        <a:t>Three Little Birds</a:t>
                      </a:r>
                      <a:endParaRPr lang="en-GB" sz="800" b="0" i="0" u="none" strike="noStrike" noProof="0" dirty="0">
                        <a:effectLst/>
                        <a:latin typeface="Calibri"/>
                      </a:endParaRPr>
                    </a:p>
                    <a:p>
                      <a:pPr lvl="0" algn="ctr">
                        <a:buNone/>
                      </a:pPr>
                      <a:r>
                        <a:rPr lang="en-GB" sz="800" b="0" i="0" u="none" strike="noStrike" noProof="0" dirty="0">
                          <a:effectLst/>
                        </a:rPr>
                        <a:t>Pupils learn to sing, play, improvise and compose with this reggae song, children will listen and appraise other Reggae songs.</a:t>
                      </a:r>
                    </a:p>
                  </a:txBody>
                  <a:tcPr/>
                </a:tc>
                <a:tc>
                  <a:txBody>
                    <a:bodyPr/>
                    <a:lstStyle/>
                    <a:p>
                      <a:pPr lvl="0" algn="ctr">
                        <a:buNone/>
                      </a:pPr>
                      <a:r>
                        <a:rPr lang="en-GB" sz="800" b="1" i="0" u="none" strike="noStrike" noProof="0" dirty="0">
                          <a:effectLst/>
                        </a:rPr>
                        <a:t>The Dragon Song/Spring Concert</a:t>
                      </a:r>
                      <a:endParaRPr lang="en-GB" sz="800" b="0" i="0" u="none" strike="noStrike" noProof="0" dirty="0">
                        <a:effectLst/>
                        <a:latin typeface="Calibri"/>
                      </a:endParaRPr>
                    </a:p>
                    <a:p>
                      <a:pPr lvl="0" algn="ctr">
                        <a:buNone/>
                      </a:pPr>
                      <a:r>
                        <a:rPr lang="en-GB" sz="800" b="0" i="0" u="none" strike="noStrike" noProof="0" dirty="0">
                          <a:effectLst/>
                        </a:rPr>
                        <a:t>Pupils  learn to sing, play, improvise and compose with this song, they will listen and appraise other classic rock songs.</a:t>
                      </a:r>
                    </a:p>
                  </a:txBody>
                  <a:tcPr/>
                </a:tc>
                <a:tc>
                  <a:txBody>
                    <a:bodyPr/>
                    <a:lstStyle/>
                    <a:p>
                      <a:pPr lvl="0" algn="ctr">
                        <a:buNone/>
                      </a:pPr>
                      <a:r>
                        <a:rPr lang="en-GB" sz="800" b="1" i="0" u="none" strike="noStrike" noProof="0" dirty="0">
                          <a:effectLst/>
                          <a:latin typeface="Calibri"/>
                        </a:rPr>
                        <a:t>Bringing Us Together</a:t>
                      </a:r>
                    </a:p>
                    <a:p>
                      <a:pPr lvl="0" algn="ctr">
                        <a:buNone/>
                      </a:pPr>
                      <a:r>
                        <a:rPr lang="en-GB" sz="800" b="0" i="0" u="none" strike="noStrike" noProof="0" dirty="0">
                          <a:effectLst/>
                        </a:rPr>
                        <a:t>Pupils  learn to sing, play, improvise and compose with this song, they will listen and appraise other songs.</a:t>
                      </a:r>
                      <a:endParaRPr lang="en-GB" dirty="0"/>
                    </a:p>
                  </a:txBody>
                  <a:tcPr/>
                </a:tc>
                <a:tc>
                  <a:txBody>
                    <a:bodyPr/>
                    <a:lstStyle/>
                    <a:p>
                      <a:pPr lvl="0" algn="ctr">
                        <a:buNone/>
                      </a:pPr>
                      <a:r>
                        <a:rPr lang="en-GB" sz="800" b="1" i="0" u="none" strike="noStrike" noProof="0" dirty="0">
                          <a:effectLst/>
                          <a:latin typeface="Calibri"/>
                        </a:rPr>
                        <a:t>Garageband 3: Film Music/Summer Concert</a:t>
                      </a:r>
                      <a:endParaRPr lang="en-US" dirty="0"/>
                    </a:p>
                    <a:p>
                      <a:pPr lvl="0" algn="ctr">
                        <a:buNone/>
                      </a:pPr>
                      <a:r>
                        <a:rPr lang="en-GB" sz="800" b="0" i="0" u="none" strike="noStrike" noProof="0" dirty="0">
                          <a:effectLst/>
                          <a:latin typeface="Calibri"/>
                        </a:rPr>
                        <a:t>Students look at Folie musicians, learn how to record audio, and create their own sound effects for a short film clip</a:t>
                      </a:r>
                      <a:endParaRPr lang="en-GB" sz="800" b="1" i="0" u="none" strike="noStrike" noProof="0" dirty="0">
                        <a:effectLst/>
                        <a:latin typeface="Calibri"/>
                      </a:endParaRPr>
                    </a:p>
                  </a:txBody>
                  <a:tcPr/>
                </a:tc>
                <a:extLst>
                  <a:ext uri="{0D108BD9-81ED-4DB2-BD59-A6C34878D82A}">
                    <a16:rowId xmlns:a16="http://schemas.microsoft.com/office/drawing/2014/main" val="3926667814"/>
                  </a:ext>
                </a:extLst>
              </a:tr>
              <a:tr h="326571">
                <a:tc>
                  <a:txBody>
                    <a:bodyPr/>
                    <a:lstStyle/>
                    <a:p>
                      <a:pPr lvl="0">
                        <a:buNone/>
                      </a:pPr>
                      <a:endParaRPr lang="en-GB" sz="8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Year 4 </a:t>
                      </a:r>
                    </a:p>
                    <a:p>
                      <a:pPr lvl="0">
                        <a:buNone/>
                      </a:pPr>
                      <a:endParaRPr lang="en-GB" sz="800" b="1" i="0" u="none" strike="noStrike" noProof="0">
                        <a:effectLst/>
                        <a:latin typeface="Calibri"/>
                      </a:endParaRPr>
                    </a:p>
                    <a:p>
                      <a:pPr lvl="0">
                        <a:buNone/>
                      </a:pPr>
                      <a:endParaRPr lang="en-GB" sz="800" b="1" i="0" u="none" strike="noStrike" noProof="0">
                        <a:effectLst/>
                        <a:latin typeface="Calibri"/>
                      </a:endParaRPr>
                    </a:p>
                  </a:txBody>
                  <a:tcPr/>
                </a:tc>
                <a:tc>
                  <a:txBody>
                    <a:bodyPr/>
                    <a:lstStyle/>
                    <a:p>
                      <a:pPr lvl="0" algn="ctr">
                        <a:buNone/>
                      </a:pPr>
                      <a:r>
                        <a:rPr lang="en-GB" sz="800" b="1" i="0" u="none" strike="noStrike" noProof="0" dirty="0">
                          <a:effectLst/>
                          <a:latin typeface="Calibri"/>
                        </a:rPr>
                        <a:t>Mamma Mia</a:t>
                      </a:r>
                    </a:p>
                    <a:p>
                      <a:pPr lvl="0" algn="ctr">
                        <a:buNone/>
                      </a:pPr>
                      <a:r>
                        <a:rPr lang="en-GB" sz="800" b="0" i="0" u="none" strike="noStrike" noProof="0" dirty="0">
                          <a:effectLst/>
                          <a:latin typeface="Calibri"/>
                        </a:rPr>
                        <a:t>Pupils focus on one song. The  interrelated dimensions of music, singing and playing instruments are all linked.</a:t>
                      </a:r>
                      <a:endParaRPr lang="en-GB" dirty="0"/>
                    </a:p>
                  </a:txBody>
                  <a:tcPr/>
                </a:tc>
                <a:tc>
                  <a:txBody>
                    <a:bodyPr/>
                    <a:lstStyle/>
                    <a:p>
                      <a:pPr lvl="0" algn="ctr">
                        <a:buNone/>
                      </a:pPr>
                      <a:r>
                        <a:rPr lang="en-GB" sz="800" b="1" i="0" u="none" strike="noStrike" noProof="0" dirty="0">
                          <a:effectLst/>
                          <a:latin typeface="Calibri"/>
                        </a:rPr>
                        <a:t>Glockenspiel Stage 2/Christmas Concert</a:t>
                      </a:r>
                      <a:endParaRPr lang="en-US" sz="800" b="0" i="0" u="none" strike="noStrike" noProof="0" dirty="0">
                        <a:effectLst/>
                      </a:endParaRPr>
                    </a:p>
                    <a:p>
                      <a:pPr lvl="0" algn="ctr">
                        <a:buNone/>
                      </a:pPr>
                      <a:endParaRPr lang="en-GB" sz="800" b="0" i="0" u="none" strike="noStrike" noProof="0">
                        <a:effectLst/>
                      </a:endParaRPr>
                    </a:p>
                    <a:p>
                      <a:pPr lvl="0" algn="ctr">
                        <a:buNone/>
                      </a:pPr>
                      <a:r>
                        <a:rPr lang="en-GB" sz="800" b="0" i="0" u="none" strike="noStrike" noProof="0" dirty="0">
                          <a:effectLst/>
                          <a:latin typeface="Calibri"/>
                        </a:rPr>
                        <a:t>Pupils learn to sing together and to perform using the glockenspiel.</a:t>
                      </a:r>
                      <a:endParaRPr lang="en-GB" dirty="0"/>
                    </a:p>
                  </a:txBody>
                  <a:tcPr/>
                </a:tc>
                <a:tc>
                  <a:txBody>
                    <a:bodyPr/>
                    <a:lstStyle/>
                    <a:p>
                      <a:pPr lvl="0" algn="ctr">
                        <a:buNone/>
                      </a:pPr>
                      <a:r>
                        <a:rPr lang="en-GB" sz="800" b="1" i="0" u="none" strike="noStrike" noProof="0" dirty="0">
                          <a:effectLst/>
                        </a:rPr>
                        <a:t>Stop!</a:t>
                      </a:r>
                      <a:endParaRPr lang="en-GB" sz="800" b="0" i="0" u="none" strike="noStrike" noProof="0" dirty="0">
                        <a:effectLst/>
                        <a:latin typeface="Calibri"/>
                      </a:endParaRPr>
                    </a:p>
                    <a:p>
                      <a:pPr lvl="0" algn="ctr">
                        <a:buNone/>
                      </a:pPr>
                      <a:r>
                        <a:rPr lang="en-GB" sz="800" b="0" i="0" u="none" strike="noStrike" noProof="0" dirty="0">
                          <a:effectLst/>
                        </a:rPr>
                        <a:t>Pupils learn a rap about bullying. They learn about the interrelated dimensions of music through games, singing and composing.</a:t>
                      </a:r>
                      <a:endParaRPr lang="en-GB" dirty="0"/>
                    </a:p>
                    <a:p>
                      <a:pPr lvl="0" algn="ctr">
                        <a:lnSpc>
                          <a:spcPct val="100000"/>
                        </a:lnSpc>
                        <a:spcBef>
                          <a:spcPts val="0"/>
                        </a:spcBef>
                        <a:spcAft>
                          <a:spcPts val="0"/>
                        </a:spcAft>
                        <a:buNone/>
                      </a:pPr>
                      <a:endParaRPr lang="en-GB" sz="800" b="0" i="0" u="none" strike="noStrike" noProof="0">
                        <a:effectLst/>
                      </a:endParaRPr>
                    </a:p>
                    <a:p>
                      <a:pPr lvl="0" algn="ctr">
                        <a:buNone/>
                      </a:pPr>
                      <a:endParaRPr lang="en-GB" sz="800" b="1" i="0" u="none" strike="noStrike" noProof="0">
                        <a:effectLst/>
                        <a:latin typeface="Calibri"/>
                      </a:endParaRPr>
                    </a:p>
                  </a:txBody>
                  <a:tcPr/>
                </a:tc>
                <a:tc>
                  <a:txBody>
                    <a:bodyPr/>
                    <a:lstStyle/>
                    <a:p>
                      <a:pPr lvl="0" algn="ctr">
                        <a:buNone/>
                      </a:pPr>
                      <a:r>
                        <a:rPr lang="en-GB" sz="800" b="1" i="0" u="none" strike="noStrike" noProof="0" dirty="0">
                          <a:effectLst/>
                        </a:rPr>
                        <a:t>Lean on Me/Spring Concert</a:t>
                      </a:r>
                      <a:endParaRPr lang="en-GB" sz="800" b="0" i="0" u="none" strike="noStrike" noProof="0" dirty="0">
                        <a:effectLst/>
                        <a:latin typeface="Calibri"/>
                      </a:endParaRPr>
                    </a:p>
                    <a:p>
                      <a:pPr lvl="0" algn="ctr">
                        <a:buNone/>
                      </a:pPr>
                      <a:r>
                        <a:rPr lang="en-GB" sz="800" b="0" i="0" u="none" strike="noStrike" noProof="0" dirty="0">
                          <a:effectLst/>
                        </a:rPr>
                        <a:t>Pupils focus on one song. The   interrelated dimensions of music (pulse, rhythm, pitch etc.), singing and playing instruments are all linked.</a:t>
                      </a:r>
                    </a:p>
                    <a:p>
                      <a:pPr lvl="0" algn="ctr">
                        <a:buNone/>
                      </a:pPr>
                      <a:endParaRPr lang="en-GB" sz="800" b="1" i="0" u="none" strike="noStrike" noProof="0" dirty="0">
                        <a:effectLst/>
                        <a:latin typeface="Calibri"/>
                      </a:endParaRPr>
                    </a:p>
                  </a:txBody>
                  <a:tcPr/>
                </a:tc>
                <a:tc>
                  <a:txBody>
                    <a:bodyPr/>
                    <a:lstStyle/>
                    <a:p>
                      <a:pPr lvl="0" algn="ctr">
                        <a:buNone/>
                      </a:pPr>
                      <a:r>
                        <a:rPr lang="en-GB" sz="800" b="1" i="0" u="none" strike="noStrike" noProof="0" dirty="0">
                          <a:effectLst/>
                          <a:latin typeface="Calibri"/>
                        </a:rPr>
                        <a:t>Blackbird</a:t>
                      </a:r>
                    </a:p>
                    <a:p>
                      <a:pPr lvl="0" algn="ctr">
                        <a:buNone/>
                      </a:pPr>
                      <a:r>
                        <a:rPr lang="en-GB" sz="800" b="0" i="0" u="none" strike="noStrike" noProof="0" dirty="0">
                          <a:effectLst/>
                        </a:rPr>
                        <a:t>Pupils focus on one song. The   interrelated dimensions of music (pulse, rhythm, pitch etc.), singing and playing instruments are all linked.</a:t>
                      </a:r>
                      <a:endParaRPr lang="en-GB" dirty="0"/>
                    </a:p>
                  </a:txBody>
                  <a:tcPr/>
                </a:tc>
                <a:tc>
                  <a:txBody>
                    <a:bodyPr/>
                    <a:lstStyle/>
                    <a:p>
                      <a:pPr lvl="0" algn="ctr">
                        <a:buNone/>
                      </a:pPr>
                      <a:r>
                        <a:rPr lang="en-GB" sz="800" b="1" i="0" u="none" strike="noStrike" noProof="0" dirty="0">
                          <a:effectLst/>
                          <a:latin typeface="Calibri"/>
                        </a:rPr>
                        <a:t>Garageband 4: Four-Chord song/Summer Concert</a:t>
                      </a:r>
                    </a:p>
                    <a:p>
                      <a:pPr lvl="0" algn="ctr">
                        <a:buNone/>
                      </a:pPr>
                      <a:r>
                        <a:rPr lang="en-GB" sz="800" b="0" i="0" u="none" strike="noStrike" noProof="0" dirty="0">
                          <a:effectLst/>
                          <a:latin typeface="Calibri"/>
                        </a:rPr>
                        <a:t>Students learn about the four-chord progression used in most pop music, learn to programme these into Garageband, then build their own composition round them</a:t>
                      </a:r>
                      <a:endParaRPr lang="en-GB" sz="800" b="1" i="0" u="none" strike="noStrike" noProof="0" dirty="0">
                        <a:effectLst/>
                        <a:latin typeface="Calibri"/>
                      </a:endParaRPr>
                    </a:p>
                  </a:txBody>
                  <a:tcPr/>
                </a:tc>
                <a:extLst>
                  <a:ext uri="{0D108BD9-81ED-4DB2-BD59-A6C34878D82A}">
                    <a16:rowId xmlns:a16="http://schemas.microsoft.com/office/drawing/2014/main" val="3207066742"/>
                  </a:ext>
                </a:extLst>
              </a:tr>
              <a:tr h="634999">
                <a:tc>
                  <a:txBody>
                    <a:bodyPr/>
                    <a:lstStyle/>
                    <a:p>
                      <a:pPr lvl="0">
                        <a:buNone/>
                      </a:pPr>
                      <a:endParaRPr lang="en-GB" sz="8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Year 5 </a:t>
                      </a:r>
                    </a:p>
                  </a:txBody>
                  <a:tcPr/>
                </a:tc>
                <a:tc>
                  <a:txBody>
                    <a:bodyPr/>
                    <a:lstStyle/>
                    <a:p>
                      <a:pPr lvl="0" algn="ctr">
                        <a:buNone/>
                      </a:pPr>
                      <a:r>
                        <a:rPr lang="en-GB" sz="800" b="1" i="0" u="none" strike="noStrike" noProof="0" dirty="0" err="1">
                          <a:effectLst/>
                          <a:latin typeface="Calibri"/>
                        </a:rPr>
                        <a:t>Livin</a:t>
                      </a:r>
                      <a:r>
                        <a:rPr lang="en-GB" sz="800" b="1" i="0" u="none" strike="noStrike" noProof="0" dirty="0">
                          <a:effectLst/>
                          <a:latin typeface="Calibri"/>
                        </a:rPr>
                        <a:t>' on a Prayer</a:t>
                      </a:r>
                    </a:p>
                    <a:p>
                      <a:pPr lvl="0" algn="ctr">
                        <a:buNone/>
                      </a:pPr>
                      <a:r>
                        <a:rPr lang="en-GB" sz="800" b="0" i="0" u="none" strike="noStrike" noProof="0" dirty="0">
                          <a:effectLst/>
                        </a:rPr>
                        <a:t>Pupils  learn to sing, play, improvise and compose with this song, they will listen and appraise other classic rock songs.</a:t>
                      </a:r>
                      <a:endParaRPr lang="en-GB" dirty="0"/>
                    </a:p>
                  </a:txBody>
                  <a:tcPr/>
                </a:tc>
                <a:tc>
                  <a:txBody>
                    <a:bodyPr/>
                    <a:lstStyle/>
                    <a:p>
                      <a:pPr lvl="0" algn="ctr">
                        <a:buNone/>
                      </a:pPr>
                      <a:r>
                        <a:rPr lang="en-GB" sz="800" b="1" i="0" u="none" strike="noStrike" noProof="0" dirty="0">
                          <a:effectLst/>
                          <a:latin typeface="Calibri"/>
                        </a:rPr>
                        <a:t>Classroom Jazz 1/Christmas Concert</a:t>
                      </a:r>
                      <a:endParaRPr lang="en-US" sz="800" b="0" i="0" u="none" strike="noStrike" noProof="0" dirty="0">
                        <a:effectLst/>
                      </a:endParaRPr>
                    </a:p>
                    <a:p>
                      <a:pPr lvl="0" algn="ctr">
                        <a:buNone/>
                      </a:pPr>
                      <a:endParaRPr lang="en-GB" sz="800" b="0" i="0" u="none" strike="noStrike" noProof="0">
                        <a:effectLst/>
                      </a:endParaRPr>
                    </a:p>
                    <a:p>
                      <a:pPr lvl="0" algn="ctr">
                        <a:buNone/>
                      </a:pPr>
                      <a:r>
                        <a:rPr lang="en-GB" sz="800" b="0" i="0" u="none" strike="noStrike" noProof="0" dirty="0">
                          <a:effectLst/>
                          <a:latin typeface="Calibri"/>
                        </a:rPr>
                        <a:t>Pupils learn to sing together and to perform.</a:t>
                      </a:r>
                      <a:endParaRPr lang="en-GB" dirty="0"/>
                    </a:p>
                  </a:txBody>
                  <a:tcPr/>
                </a:tc>
                <a:tc>
                  <a:txBody>
                    <a:bodyPr/>
                    <a:lstStyle/>
                    <a:p>
                      <a:pPr lvl="0" algn="ctr">
                        <a:buNone/>
                      </a:pPr>
                      <a:r>
                        <a:rPr lang="en-GB" sz="800" b="1" i="0" u="none" strike="noStrike" noProof="0" dirty="0">
                          <a:effectLst/>
                          <a:latin typeface="Calibri"/>
                        </a:rPr>
                        <a:t>Make You Feel My Love</a:t>
                      </a:r>
                    </a:p>
                    <a:p>
                      <a:pPr lvl="0" algn="ctr">
                        <a:buNone/>
                      </a:pPr>
                      <a:r>
                        <a:rPr lang="en-GB" sz="800" b="0" i="0" u="none" strike="noStrike" noProof="0" dirty="0">
                          <a:effectLst/>
                          <a:latin typeface="Calibri"/>
                        </a:rPr>
                        <a:t>Pupils learn to sing together, working on widening their vocal range.</a:t>
                      </a:r>
                      <a:endParaRPr lang="en-GB" sz="800" b="1" i="0" u="none" strike="noStrike" noProof="0" dirty="0">
                        <a:effectLst/>
                        <a:latin typeface="Calibri"/>
                      </a:endParaRPr>
                    </a:p>
                  </a:txBody>
                  <a:tcPr/>
                </a:tc>
                <a:tc>
                  <a:txBody>
                    <a:bodyPr/>
                    <a:lstStyle/>
                    <a:p>
                      <a:pPr lvl="0" algn="ctr">
                        <a:buNone/>
                      </a:pPr>
                      <a:r>
                        <a:rPr lang="en-GB" sz="800" b="1" i="0" u="none" strike="noStrike" noProof="0" dirty="0">
                          <a:effectLst/>
                          <a:latin typeface="Calibri"/>
                        </a:rPr>
                        <a:t>The Fresh Prince of Bel-Air/Spring Concert</a:t>
                      </a:r>
                    </a:p>
                    <a:p>
                      <a:pPr lvl="0" algn="ctr">
                        <a:buNone/>
                      </a:pPr>
                      <a:r>
                        <a:rPr lang="en-GB" sz="800" b="0" i="0" u="none" strike="noStrike" noProof="0" dirty="0">
                          <a:effectLst/>
                        </a:rPr>
                        <a:t>Pupils focus on one song. The  interrelated dimensions of music (pulse, rhythm, pitch etc.), singing and playing instruments are all linked.</a:t>
                      </a:r>
                      <a:endParaRPr lang="en-GB" dirty="0"/>
                    </a:p>
                  </a:txBody>
                  <a:tcPr/>
                </a:tc>
                <a:tc>
                  <a:txBody>
                    <a:bodyPr/>
                    <a:lstStyle/>
                    <a:p>
                      <a:pPr lvl="0" algn="ctr">
                        <a:buNone/>
                      </a:pPr>
                      <a:r>
                        <a:rPr lang="en-GB" sz="800" b="1" i="0" u="none" strike="noStrike" noProof="0" dirty="0">
                          <a:effectLst/>
                          <a:latin typeface="Calibri"/>
                        </a:rPr>
                        <a:t>Dancing in the Street</a:t>
                      </a:r>
                    </a:p>
                    <a:p>
                      <a:pPr lvl="0" algn="ctr">
                        <a:buNone/>
                      </a:pPr>
                      <a:r>
                        <a:rPr lang="en-GB" sz="800" b="0" i="0" u="none" strike="noStrike" noProof="0" dirty="0">
                          <a:effectLst/>
                        </a:rPr>
                        <a:t>Pupils focus on one song. The   interrelated dimensions of music (pulse, rhythm, pitch etc.), singing and playing instruments are all linked.</a:t>
                      </a:r>
                      <a:endParaRPr lang="en-GB" dirty="0"/>
                    </a:p>
                  </a:txBody>
                  <a:tcPr/>
                </a:tc>
                <a:tc>
                  <a:txBody>
                    <a:bodyPr/>
                    <a:lstStyle/>
                    <a:p>
                      <a:pPr lvl="0" algn="ctr">
                        <a:buNone/>
                      </a:pPr>
                      <a:r>
                        <a:rPr lang="en-GB" sz="800" b="1" i="0" u="none" strike="noStrike" noProof="0" dirty="0">
                          <a:effectLst/>
                          <a:latin typeface="Calibri"/>
                        </a:rPr>
                        <a:t>Garageband 5: Blues/Summer Concert</a:t>
                      </a:r>
                    </a:p>
                    <a:p>
                      <a:pPr lvl="0" algn="ctr">
                        <a:buNone/>
                      </a:pPr>
                      <a:r>
                        <a:rPr lang="en-GB" sz="800" b="0" i="0" u="none" strike="noStrike" noProof="0" dirty="0">
                          <a:effectLst/>
                          <a:latin typeface="Calibri"/>
                        </a:rPr>
                        <a:t>Students learn about the 12-bar blues, programme the chords into Garageband, and record their own improvisation over the top</a:t>
                      </a:r>
                      <a:endParaRPr lang="en-GB" sz="800" b="1" i="0" u="none" strike="noStrike" noProof="0" dirty="0">
                        <a:effectLst/>
                        <a:latin typeface="Calibri"/>
                      </a:endParaRPr>
                    </a:p>
                  </a:txBody>
                  <a:tcPr/>
                </a:tc>
                <a:extLst>
                  <a:ext uri="{0D108BD9-81ED-4DB2-BD59-A6C34878D82A}">
                    <a16:rowId xmlns:a16="http://schemas.microsoft.com/office/drawing/2014/main" val="2369500398"/>
                  </a:ext>
                </a:extLst>
              </a:tr>
              <a:tr h="634998">
                <a:tc>
                  <a:txBody>
                    <a:bodyPr/>
                    <a:lstStyle/>
                    <a:p>
                      <a:pPr lvl="0">
                        <a:buNone/>
                      </a:pPr>
                      <a:endParaRPr lang="en-GB" sz="800" b="1" i="0" u="none" strike="noStrike" noProof="0">
                        <a:effectLst/>
                        <a:latin typeface="Calibri"/>
                      </a:endParaRPr>
                    </a:p>
                    <a:p>
                      <a:pPr lvl="0">
                        <a:buNone/>
                      </a:pPr>
                      <a:endParaRPr lang="en-GB" sz="800" b="1" i="0" u="none" strike="noStrike" noProof="0">
                        <a:effectLst/>
                        <a:latin typeface="Calibri"/>
                      </a:endParaRPr>
                    </a:p>
                    <a:p>
                      <a:pPr lvl="0" algn="ctr">
                        <a:buNone/>
                      </a:pPr>
                      <a:r>
                        <a:rPr lang="en-GB" sz="1200" b="1" i="0" u="none" strike="noStrike" noProof="0" dirty="0">
                          <a:effectLst/>
                          <a:latin typeface="Calibri"/>
                        </a:rPr>
                        <a:t>Year 6</a:t>
                      </a:r>
                    </a:p>
                  </a:txBody>
                  <a:tcPr/>
                </a:tc>
                <a:tc>
                  <a:txBody>
                    <a:bodyPr/>
                    <a:lstStyle/>
                    <a:p>
                      <a:pPr lvl="0" algn="ctr">
                        <a:buNone/>
                      </a:pPr>
                      <a:r>
                        <a:rPr lang="en-GB" sz="800" b="1" i="0" u="none" strike="noStrike" noProof="0" dirty="0">
                          <a:effectLst/>
                          <a:latin typeface="Calibri"/>
                        </a:rPr>
                        <a:t>Happy</a:t>
                      </a:r>
                    </a:p>
                    <a:p>
                      <a:pPr lvl="0" algn="ctr">
                        <a:buNone/>
                      </a:pPr>
                      <a:r>
                        <a:rPr lang="en-GB" sz="800" b="0" i="0" u="none" strike="noStrike" noProof="0" dirty="0">
                          <a:effectLst/>
                        </a:rPr>
                        <a:t>Pupils focus on one song. The   interrelated dimensions of music, singing and playing instruments are all linked.</a:t>
                      </a:r>
                      <a:endParaRPr lang="en-GB" dirty="0"/>
                    </a:p>
                  </a:txBody>
                  <a:tcPr/>
                </a:tc>
                <a:tc>
                  <a:txBody>
                    <a:bodyPr/>
                    <a:lstStyle/>
                    <a:p>
                      <a:pPr lvl="0" algn="ctr">
                        <a:buNone/>
                      </a:pPr>
                      <a:r>
                        <a:rPr lang="en-GB" sz="800" b="1" i="0" u="none" strike="noStrike" noProof="0" dirty="0">
                          <a:effectLst/>
                          <a:latin typeface="Calibri"/>
                        </a:rPr>
                        <a:t>Classroom Jazz 2/Christmas Concert</a:t>
                      </a:r>
                      <a:endParaRPr lang="en-US" sz="800" b="0" i="0" u="none" strike="noStrike" noProof="0" dirty="0">
                        <a:effectLst/>
                      </a:endParaRPr>
                    </a:p>
                    <a:p>
                      <a:pPr lvl="0" algn="ctr">
                        <a:buNone/>
                      </a:pPr>
                      <a:endParaRPr lang="en-GB" sz="800" b="0" i="0" u="none" strike="noStrike" noProof="0">
                        <a:effectLst/>
                      </a:endParaRPr>
                    </a:p>
                    <a:p>
                      <a:pPr lvl="0" algn="ctr">
                        <a:buNone/>
                      </a:pPr>
                      <a:r>
                        <a:rPr lang="en-GB" sz="800" b="0" i="0" u="none" strike="noStrike" noProof="0" dirty="0">
                          <a:effectLst/>
                          <a:latin typeface="Calibri"/>
                        </a:rPr>
                        <a:t>Pupils learn to sing together and to perform.</a:t>
                      </a:r>
                      <a:endParaRPr lang="en-GB" dirty="0"/>
                    </a:p>
                  </a:txBody>
                  <a:tcPr/>
                </a:tc>
                <a:tc>
                  <a:txBody>
                    <a:bodyPr/>
                    <a:lstStyle/>
                    <a:p>
                      <a:pPr lvl="0" algn="ctr">
                        <a:buNone/>
                      </a:pPr>
                      <a:r>
                        <a:rPr lang="en-GB" sz="800" b="1" i="0" u="none" strike="noStrike" noProof="0" dirty="0">
                          <a:effectLst/>
                          <a:latin typeface="Calibri"/>
                        </a:rPr>
                        <a:t>You've got a Friend</a:t>
                      </a:r>
                    </a:p>
                    <a:p>
                      <a:pPr lvl="0" algn="ctr">
                        <a:buNone/>
                      </a:pPr>
                      <a:r>
                        <a:rPr lang="en-GB" sz="800" b="0" i="0" u="none" strike="noStrike" noProof="0" dirty="0">
                          <a:effectLst/>
                        </a:rPr>
                        <a:t>Pupils focus on one song. The   interrelated dimensions of music, singing and playing instruments are all linked.</a:t>
                      </a:r>
                      <a:endParaRPr lang="en-GB" dirty="0"/>
                    </a:p>
                  </a:txBody>
                  <a:tcPr/>
                </a:tc>
                <a:tc>
                  <a:txBody>
                    <a:bodyPr/>
                    <a:lstStyle/>
                    <a:p>
                      <a:pPr lvl="0" algn="ctr">
                        <a:buNone/>
                      </a:pPr>
                      <a:r>
                        <a:rPr lang="en-GB" sz="800" b="1" i="0" u="none" strike="noStrike" noProof="0" dirty="0">
                          <a:effectLst/>
                        </a:rPr>
                        <a:t>SATS</a:t>
                      </a:r>
                      <a:endParaRPr lang="en-US" dirty="0"/>
                    </a:p>
                  </a:txBody>
                  <a:tcPr/>
                </a:tc>
                <a:tc>
                  <a:txBody>
                    <a:bodyPr/>
                    <a:lstStyle/>
                    <a:p>
                      <a:pPr lvl="0" algn="ctr">
                        <a:buNone/>
                      </a:pPr>
                      <a:r>
                        <a:rPr lang="en-GB" sz="800" b="1" i="0" u="none" strike="noStrike" noProof="0" dirty="0">
                          <a:effectLst/>
                          <a:latin typeface="Calibri"/>
                        </a:rPr>
                        <a:t>SATS</a:t>
                      </a:r>
                    </a:p>
                  </a:txBody>
                  <a:tcPr/>
                </a:tc>
                <a:tc>
                  <a:txBody>
                    <a:bodyPr/>
                    <a:lstStyle/>
                    <a:p>
                      <a:pPr lvl="0" algn="ctr">
                        <a:buNone/>
                      </a:pPr>
                      <a:r>
                        <a:rPr lang="en-GB" sz="800" b="1" i="0" u="none" strike="noStrike" noProof="0" dirty="0">
                          <a:effectLst/>
                          <a:latin typeface="Calibri"/>
                        </a:rPr>
                        <a:t>Garageband 6: BOTB/Y6 Performance</a:t>
                      </a:r>
                      <a:endParaRPr lang="en-US" sz="800" b="0" i="0" u="none" strike="noStrike" noProof="0" dirty="0">
                        <a:effectLst/>
                      </a:endParaRPr>
                    </a:p>
                    <a:p>
                      <a:pPr lvl="0" algn="ctr">
                        <a:buNone/>
                      </a:pPr>
                      <a:r>
                        <a:rPr lang="en-GB" sz="800" b="0" i="0" u="none" strike="noStrike" noProof="0" dirty="0">
                          <a:effectLst/>
                          <a:latin typeface="Calibri"/>
                        </a:rPr>
                        <a:t>Pupils use their previous learning of Garageband to create their own composition in groups, using live instrument recordings where possible.</a:t>
                      </a:r>
                    </a:p>
                  </a:txBody>
                  <a:tcPr/>
                </a:tc>
                <a:extLst>
                  <a:ext uri="{0D108BD9-81ED-4DB2-BD59-A6C34878D82A}">
                    <a16:rowId xmlns:a16="http://schemas.microsoft.com/office/drawing/2014/main" val="1241170170"/>
                  </a:ext>
                </a:extLst>
              </a:tr>
            </a:tbl>
          </a:graphicData>
        </a:graphic>
      </p:graphicFrame>
    </p:spTree>
    <p:extLst>
      <p:ext uri="{BB962C8B-B14F-4D97-AF65-F5344CB8AC3E}">
        <p14:creationId xmlns:p14="http://schemas.microsoft.com/office/powerpoint/2010/main" val="37971431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32B5A9C1D9A743AFC05DA88FA1FEFE" ma:contentTypeVersion="16" ma:contentTypeDescription="Create a new document." ma:contentTypeScope="" ma:versionID="b1764baff5a11be543616ed8184fa4e6">
  <xsd:schema xmlns:xsd="http://www.w3.org/2001/XMLSchema" xmlns:xs="http://www.w3.org/2001/XMLSchema" xmlns:p="http://schemas.microsoft.com/office/2006/metadata/properties" xmlns:ns2="4d2f8560-2188-4133-af64-68c5cb32ac55" xmlns:ns3="75680893-85e7-43de-a05c-36331f620273" targetNamespace="http://schemas.microsoft.com/office/2006/metadata/properties" ma:root="true" ma:fieldsID="f6f31c089fb19d5ce1c0d494ac437012" ns2:_="" ns3:_="">
    <xsd:import namespace="4d2f8560-2188-4133-af64-68c5cb32ac55"/>
    <xsd:import namespace="75680893-85e7-43de-a05c-36331f62027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2f8560-2188-4133-af64-68c5cb32ac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cb2d484-5f29-418a-a26d-c4a622970be9"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680893-85e7-43de-a05c-36331f62027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cfeec9-d44d-4e6a-8e8d-ea4ff886a823}" ma:internalName="TaxCatchAll" ma:showField="CatchAllData" ma:web="75680893-85e7-43de-a05c-36331f6202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5680893-85e7-43de-a05c-36331f620273">
      <UserInfo>
        <DisplayName>Juliette Davis</DisplayName>
        <AccountId>180</AccountId>
        <AccountType/>
      </UserInfo>
      <UserInfo>
        <DisplayName>Benjamin Bignall</DisplayName>
        <AccountId>585</AccountId>
        <AccountType/>
      </UserInfo>
      <UserInfo>
        <DisplayName>Phillip Chapman</DisplayName>
        <AccountId>1425</AccountId>
        <AccountType/>
      </UserInfo>
      <UserInfo>
        <DisplayName>Amy Wood</DisplayName>
        <AccountId>12</AccountId>
        <AccountType/>
      </UserInfo>
    </SharedWithUsers>
    <lcf76f155ced4ddcb4097134ff3c332f xmlns="4d2f8560-2188-4133-af64-68c5cb32ac55">
      <Terms xmlns="http://schemas.microsoft.com/office/infopath/2007/PartnerControls"/>
    </lcf76f155ced4ddcb4097134ff3c332f>
    <TaxCatchAll xmlns="75680893-85e7-43de-a05c-36331f620273" xsi:nil="true"/>
    <MediaLengthInSeconds xmlns="4d2f8560-2188-4133-af64-68c5cb32ac55" xsi:nil="true"/>
  </documentManagement>
</p:properties>
</file>

<file path=customXml/itemProps1.xml><?xml version="1.0" encoding="utf-8"?>
<ds:datastoreItem xmlns:ds="http://schemas.openxmlformats.org/officeDocument/2006/customXml" ds:itemID="{CD08965D-6BE4-4EC0-B665-99E824BA3F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2f8560-2188-4133-af64-68c5cb32ac55"/>
    <ds:schemaRef ds:uri="75680893-85e7-43de-a05c-36331f6202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DE775F-17E0-417E-B2BC-D9ECD79948DE}">
  <ds:schemaRefs>
    <ds:schemaRef ds:uri="http://schemas.microsoft.com/sharepoint/v3/contenttype/forms"/>
  </ds:schemaRefs>
</ds:datastoreItem>
</file>

<file path=customXml/itemProps3.xml><?xml version="1.0" encoding="utf-8"?>
<ds:datastoreItem xmlns:ds="http://schemas.openxmlformats.org/officeDocument/2006/customXml" ds:itemID="{9BCFBFDA-1388-465C-82B5-59D1DCAF43C7}">
  <ds:schemaRefs>
    <ds:schemaRef ds:uri="c03ce752-79f6-40f6-befa-fe01da6ea3d5"/>
    <ds:schemaRef ds:uri="f5609955-6a7c-4114-b355-f0cf486b05b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5680893-85e7-43de-a05c-36331f620273"/>
    <ds:schemaRef ds:uri="4d2f8560-2188-4133-af64-68c5cb32ac55"/>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117</cp:revision>
  <dcterms:created xsi:type="dcterms:W3CDTF">2022-06-23T08:49:20Z</dcterms:created>
  <dcterms:modified xsi:type="dcterms:W3CDTF">2023-10-17T07:20:16Z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0x0101001232B5A9C1D9A743AFC05DA88FA1FEFE</vt:lpwstr>
  </property>
  <property fmtid="{D5CDD505-2E9C-101B-9397-08002B2CF9AE}" pid="3" name="MediaServiceImageTags">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